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2.jpg" ContentType="image/jpg"/>
  <Override PartName="/ppt/media/image64.jpg" ContentType="image/jpg"/>
  <Override PartName="/ppt/media/image65.jpg" ContentType="image/jpg"/>
  <Override PartName="/ppt/media/image66.jpg" ContentType="image/jpg"/>
  <Override PartName="/ppt/media/image67.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2" r:id="rId5"/>
    <p:sldMasterId id="2147483783" r:id="rId6"/>
    <p:sldMasterId id="2147483809" r:id="rId7"/>
  </p:sldMasterIdLst>
  <p:notesMasterIdLst>
    <p:notesMasterId r:id="rId53"/>
  </p:notesMasterIdLst>
  <p:sldIdLst>
    <p:sldId id="2076137761" r:id="rId8"/>
    <p:sldId id="2076137762" r:id="rId9"/>
    <p:sldId id="259" r:id="rId10"/>
    <p:sldId id="2076136817" r:id="rId11"/>
    <p:sldId id="2433" r:id="rId12"/>
    <p:sldId id="1551" r:id="rId13"/>
    <p:sldId id="262" r:id="rId14"/>
    <p:sldId id="2076137779" r:id="rId15"/>
    <p:sldId id="2076137780" r:id="rId16"/>
    <p:sldId id="1761" r:id="rId17"/>
    <p:sldId id="1762" r:id="rId18"/>
    <p:sldId id="1763" r:id="rId19"/>
    <p:sldId id="1780" r:id="rId20"/>
    <p:sldId id="1764" r:id="rId21"/>
    <p:sldId id="1562" r:id="rId22"/>
    <p:sldId id="1563" r:id="rId23"/>
    <p:sldId id="1565" r:id="rId24"/>
    <p:sldId id="2414" r:id="rId25"/>
    <p:sldId id="1566" r:id="rId26"/>
    <p:sldId id="1572" r:id="rId27"/>
    <p:sldId id="1573" r:id="rId28"/>
    <p:sldId id="2415" r:id="rId29"/>
    <p:sldId id="1765" r:id="rId30"/>
    <p:sldId id="1766" r:id="rId31"/>
    <p:sldId id="1767" r:id="rId32"/>
    <p:sldId id="1768" r:id="rId33"/>
    <p:sldId id="1769" r:id="rId34"/>
    <p:sldId id="1770" r:id="rId35"/>
    <p:sldId id="1771" r:id="rId36"/>
    <p:sldId id="1772" r:id="rId37"/>
    <p:sldId id="1773" r:id="rId38"/>
    <p:sldId id="1774" r:id="rId39"/>
    <p:sldId id="2416" r:id="rId40"/>
    <p:sldId id="1775" r:id="rId41"/>
    <p:sldId id="1776" r:id="rId42"/>
    <p:sldId id="1777" r:id="rId43"/>
    <p:sldId id="2417" r:id="rId44"/>
    <p:sldId id="2418" r:id="rId45"/>
    <p:sldId id="2419" r:id="rId46"/>
    <p:sldId id="2420" r:id="rId47"/>
    <p:sldId id="2076137768" r:id="rId48"/>
    <p:sldId id="2076137531" r:id="rId49"/>
    <p:sldId id="264" r:id="rId50"/>
    <p:sldId id="263" r:id="rId51"/>
    <p:sldId id="207613777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382" autoAdjust="0"/>
  </p:normalViewPr>
  <p:slideViewPr>
    <p:cSldViewPr snapToGrid="0">
      <p:cViewPr varScale="1">
        <p:scale>
          <a:sx n="73" d="100"/>
          <a:sy n="73" d="100"/>
        </p:scale>
        <p:origin x="94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10/05/2020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824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6476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7136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6058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199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910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7630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41</a:t>
            </a:fld>
            <a:endParaRPr lang="en-GB"/>
          </a:p>
        </p:txBody>
      </p:sp>
    </p:spTree>
    <p:extLst>
      <p:ext uri="{BB962C8B-B14F-4D97-AF65-F5344CB8AC3E}">
        <p14:creationId xmlns:p14="http://schemas.microsoft.com/office/powerpoint/2010/main" val="1683576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5279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4394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8564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5/10/2020 1:01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6047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999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emf"/><Relationship Id="rId1" Type="http://schemas.openxmlformats.org/officeDocument/2006/relationships/slideMaster" Target="../slideMasters/slideMaster6.xml"/><Relationship Id="rId5" Type="http://schemas.openxmlformats.org/officeDocument/2006/relationships/image" Target="../media/image34.png"/><Relationship Id="rId4" Type="http://schemas.openxmlformats.org/officeDocument/2006/relationships/image" Target="../media/image33.sv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7.emf"/></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37.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6.xml"/><Relationship Id="rId4" Type="http://schemas.openxmlformats.org/officeDocument/2006/relationships/image" Target="../media/image40.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3.xml"/><Relationship Id="rId4" Type="http://schemas.openxmlformats.org/officeDocument/2006/relationships/image" Target="../media/image27.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10-05-2020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3794380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10-05-2020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9718901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10-05-2020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79544414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10-05-2020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24810672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10-05-2020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0990869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10-05-2020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19121214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5903615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6513482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9253623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4226047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5262346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409187626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814882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2807390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6826547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22208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7326213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52903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58006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78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1813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9007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18513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75003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773336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4968485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48464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9354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52999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6309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1932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36385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2552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478809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57840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5" y="767419"/>
            <a:ext cx="10780776" cy="3355848"/>
          </a:xfrm>
        </p:spPr>
        <p:txBody>
          <a:bodyPr anchor="b">
            <a:normAutofit/>
          </a:bodyPr>
          <a:lstStyle>
            <a:lvl1pPr>
              <a:lnSpc>
                <a:spcPct val="80000"/>
              </a:lnSpc>
              <a:defRPr sz="8798"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24A3A5-AEC3-4D3C-B23F-33D3C8F09335}" type="datetimeFigureOut">
              <a:rPr lang="en-US" smtClean="0"/>
              <a:t>5/10/2020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58567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5/10/2020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28900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9002738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5/10/2020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3248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5/10/2020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7404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68748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5/10/2020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4924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1995" y="458165"/>
            <a:ext cx="11748008" cy="206819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500887" y="5031130"/>
            <a:ext cx="11190224" cy="12458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052242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2365927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5398911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8539745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4741546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781142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3005" y="3429000"/>
            <a:ext cx="8574451" cy="1180195"/>
          </a:xfrm>
          <a:prstGeom prst="rect">
            <a:avLst/>
          </a:prstGeom>
        </p:spPr>
        <p:txBody>
          <a:bodyPr wrap="square">
            <a:spAutoFit/>
          </a:bodyPr>
          <a:lstStyle/>
          <a:p>
            <a:pPr lvl="1">
              <a:lnSpc>
                <a:spcPct val="120000"/>
              </a:lnSpc>
            </a:pPr>
            <a:r>
              <a:rPr lang="en-US" sz="6600" b="1" dirty="0">
                <a:solidFill>
                  <a:srgbClr val="3C4252"/>
                </a:solidFill>
                <a:latin typeface="Proxima Nova Semibold" panose="02000506030000020004" pitchFamily="50" charset="0"/>
                <a:ea typeface="Proxima Nova" charset="0"/>
                <a:cs typeface="Proxima Nova" charset="0"/>
              </a:rPr>
              <a:t>Thank You</a:t>
            </a:r>
          </a:p>
        </p:txBody>
      </p:sp>
      <p:pic>
        <p:nvPicPr>
          <p:cNvPr id="3" name="Picture 2" descr="A close up of a logo&#10;&#10;Description automatically generated">
            <a:extLst>
              <a:ext uri="{FF2B5EF4-FFF2-40B4-BE49-F238E27FC236}">
                <a16:creationId xmlns:a16="http://schemas.microsoft.com/office/drawing/2014/main" id="{55CCC642-EC10-438F-957C-A763C0CA6E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870" y="296838"/>
            <a:ext cx="3722259" cy="3722259"/>
          </a:xfrm>
          <a:prstGeom prst="rect">
            <a:avLst/>
          </a:prstGeom>
        </p:spPr>
      </p:pic>
    </p:spTree>
    <p:extLst>
      <p:ext uri="{BB962C8B-B14F-4D97-AF65-F5344CB8AC3E}">
        <p14:creationId xmlns:p14="http://schemas.microsoft.com/office/powerpoint/2010/main" val="523642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05438DE-68BC-4837-B9AF-134C2B0301F1}"/>
              </a:ext>
            </a:extLst>
          </p:cNvPr>
          <p:cNvGrpSpPr/>
          <p:nvPr userDrawn="1"/>
        </p:nvGrpSpPr>
        <p:grpSpPr>
          <a:xfrm>
            <a:off x="0" y="4104000"/>
            <a:ext cx="12192000" cy="1991636"/>
            <a:chOff x="0" y="3429000"/>
            <a:chExt cx="12192000" cy="3429000"/>
          </a:xfrm>
          <a:solidFill>
            <a:srgbClr val="732674"/>
          </a:solidFill>
        </p:grpSpPr>
        <p:sp>
          <p:nvSpPr>
            <p:cNvPr id="8" name="Rectangle 7">
              <a:extLst>
                <a:ext uri="{FF2B5EF4-FFF2-40B4-BE49-F238E27FC236}">
                  <a16:creationId xmlns:a16="http://schemas.microsoft.com/office/drawing/2014/main" id="{31222313-E9FB-4A21-AC86-AD4C912175E0}"/>
                </a:ext>
              </a:extLst>
            </p:cNvPr>
            <p:cNvSpPr/>
            <p:nvPr userDrawn="1"/>
          </p:nvSpPr>
          <p:spPr>
            <a:xfrm>
              <a:off x="0" y="3429000"/>
              <a:ext cx="12192000" cy="3429000"/>
            </a:xfrm>
            <a:prstGeom prst="rect">
              <a:avLst/>
            </a:prstGeom>
            <a:solidFill>
              <a:srgbClr val="114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nvGrpSpPr>
            <p:cNvPr id="10" name="Group 9">
              <a:extLst>
                <a:ext uri="{FF2B5EF4-FFF2-40B4-BE49-F238E27FC236}">
                  <a16:creationId xmlns:a16="http://schemas.microsoft.com/office/drawing/2014/main" id="{440CC45D-7252-410D-AFE8-42D87D75A1E4}"/>
                </a:ext>
              </a:extLst>
            </p:cNvPr>
            <p:cNvGrpSpPr/>
            <p:nvPr userDrawn="1"/>
          </p:nvGrpSpPr>
          <p:grpSpPr>
            <a:xfrm>
              <a:off x="11631000" y="6264000"/>
              <a:ext cx="225000" cy="225000"/>
              <a:chOff x="1776000" y="1269000"/>
              <a:chExt cx="1530000" cy="1530000"/>
            </a:xfrm>
            <a:grpFill/>
          </p:grpSpPr>
          <p:sp>
            <p:nvSpPr>
              <p:cNvPr id="12" name="Rectangle 11">
                <a:extLst>
                  <a:ext uri="{FF2B5EF4-FFF2-40B4-BE49-F238E27FC236}">
                    <a16:creationId xmlns:a16="http://schemas.microsoft.com/office/drawing/2014/main" id="{CCC46402-9103-4CBC-B621-5FA8F872B92A}"/>
                  </a:ext>
                </a:extLst>
              </p:cNvPr>
              <p:cNvSpPr/>
              <p:nvPr userDrawn="1"/>
            </p:nvSpPr>
            <p:spPr>
              <a:xfrm>
                <a:off x="177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3" name="Rectangle 12">
                <a:extLst>
                  <a:ext uri="{FF2B5EF4-FFF2-40B4-BE49-F238E27FC236}">
                    <a16:creationId xmlns:a16="http://schemas.microsoft.com/office/drawing/2014/main" id="{52FFD2A1-329C-478E-B333-EA975DA96FDD}"/>
                  </a:ext>
                </a:extLst>
              </p:cNvPr>
              <p:cNvSpPr/>
              <p:nvPr userDrawn="1"/>
            </p:nvSpPr>
            <p:spPr>
              <a:xfrm>
                <a:off x="2586000" y="126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4" name="Rectangle 13">
                <a:extLst>
                  <a:ext uri="{FF2B5EF4-FFF2-40B4-BE49-F238E27FC236}">
                    <a16:creationId xmlns:a16="http://schemas.microsoft.com/office/drawing/2014/main" id="{DDF0DBB4-C9E5-4832-B3C3-A83B8FA08934}"/>
                  </a:ext>
                </a:extLst>
              </p:cNvPr>
              <p:cNvSpPr/>
              <p:nvPr userDrawn="1"/>
            </p:nvSpPr>
            <p:spPr>
              <a:xfrm>
                <a:off x="258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grpSp>
      <p:sp>
        <p:nvSpPr>
          <p:cNvPr id="15" name="Title 1">
            <a:extLst>
              <a:ext uri="{FF2B5EF4-FFF2-40B4-BE49-F238E27FC236}">
                <a16:creationId xmlns:a16="http://schemas.microsoft.com/office/drawing/2014/main" id="{00B99161-FEF9-4320-9145-BA413BBD2350}"/>
              </a:ext>
            </a:extLst>
          </p:cNvPr>
          <p:cNvSpPr>
            <a:spLocks noGrp="1"/>
          </p:cNvSpPr>
          <p:nvPr>
            <p:ph type="ctrTitle" hasCustomPrompt="1"/>
          </p:nvPr>
        </p:nvSpPr>
        <p:spPr>
          <a:xfrm>
            <a:off x="336000" y="4149000"/>
            <a:ext cx="11520000" cy="1305000"/>
          </a:xfrm>
          <a:prstGeom prst="rect">
            <a:avLst/>
          </a:prstGeom>
        </p:spPr>
        <p:txBody>
          <a:bodyPr anchor="b">
            <a:normAutofit/>
          </a:bodyPr>
          <a:lstStyle>
            <a:lvl1pPr algn="l">
              <a:defRPr sz="4800">
                <a:solidFill>
                  <a:srgbClr val="F2F2F2"/>
                </a:solidFill>
                <a:latin typeface="Segoe UI Semibold" panose="020B0702040204020203" pitchFamily="34" charset="0"/>
                <a:cs typeface="Segoe UI Semibold" panose="020B0702040204020203" pitchFamily="34" charset="0"/>
              </a:defRPr>
            </a:lvl1pPr>
          </a:lstStyle>
          <a:p>
            <a:r>
              <a:rPr lang="en-US" dirty="0"/>
              <a:t>[Next session name]</a:t>
            </a:r>
          </a:p>
        </p:txBody>
      </p:sp>
      <p:sp>
        <p:nvSpPr>
          <p:cNvPr id="17" name="Subtitle 2">
            <a:extLst>
              <a:ext uri="{FF2B5EF4-FFF2-40B4-BE49-F238E27FC236}">
                <a16:creationId xmlns:a16="http://schemas.microsoft.com/office/drawing/2014/main" id="{56E4AFAD-9EA5-4993-BE92-E334D136F881}"/>
              </a:ext>
            </a:extLst>
          </p:cNvPr>
          <p:cNvSpPr txBox="1">
            <a:spLocks/>
          </p:cNvSpPr>
          <p:nvPr userDrawn="1"/>
        </p:nvSpPr>
        <p:spPr>
          <a:xfrm>
            <a:off x="256101" y="3140706"/>
            <a:ext cx="3401499" cy="3600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b="1" dirty="0">
                <a:solidFill>
                  <a:srgbClr val="002060"/>
                </a:solidFill>
                <a:latin typeface="Segoe UI Semibold" panose="020B0702040204020203" pitchFamily="34" charset="0"/>
                <a:cs typeface="Segoe UI Semibold" panose="020B0702040204020203" pitchFamily="34" charset="0"/>
              </a:rPr>
              <a:t>Next up…</a:t>
            </a:r>
          </a:p>
        </p:txBody>
      </p:sp>
      <p:pic>
        <p:nvPicPr>
          <p:cNvPr id="3" name="Picture 2" descr="A close up of a logo&#10;&#10;Description automatically generated">
            <a:extLst>
              <a:ext uri="{FF2B5EF4-FFF2-40B4-BE49-F238E27FC236}">
                <a16:creationId xmlns:a16="http://schemas.microsoft.com/office/drawing/2014/main" id="{975A8B72-EC12-421B-9B88-E43DA18846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7996" y="103154"/>
            <a:ext cx="4236007" cy="4236007"/>
          </a:xfrm>
          <a:prstGeom prst="rect">
            <a:avLst/>
          </a:prstGeom>
        </p:spPr>
      </p:pic>
    </p:spTree>
    <p:extLst>
      <p:ext uri="{BB962C8B-B14F-4D97-AF65-F5344CB8AC3E}">
        <p14:creationId xmlns:p14="http://schemas.microsoft.com/office/powerpoint/2010/main" val="377004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42" presetClass="entr" presetSubtype="0" fill="hold" grpId="0" nodeType="withEffect">
                                  <p:stCondLst>
                                    <p:cond delay="15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750"/>
                                        <p:tgtEl>
                                          <p:spTgt spid="15"/>
                                        </p:tgtEl>
                                      </p:cBhvr>
                                    </p:animEffect>
                                    <p:anim calcmode="lin" valueType="num">
                                      <p:cBhvr>
                                        <p:cTn id="15" dur="750" fill="hold"/>
                                        <p:tgtEl>
                                          <p:spTgt spid="15"/>
                                        </p:tgtEl>
                                        <p:attrNameLst>
                                          <p:attrName>ppt_x</p:attrName>
                                        </p:attrNameLst>
                                      </p:cBhvr>
                                      <p:tavLst>
                                        <p:tav tm="0">
                                          <p:val>
                                            <p:strVal val="#ppt_x"/>
                                          </p:val>
                                        </p:tav>
                                        <p:tav tm="100000">
                                          <p:val>
                                            <p:strVal val="#ppt_x"/>
                                          </p:val>
                                        </p:tav>
                                      </p:tavLst>
                                    </p:anim>
                                    <p:anim calcmode="lin" valueType="num">
                                      <p:cBhvr>
                                        <p:cTn id="16"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5/10/2020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5/10/2020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5/10/2020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2112696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3758640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048397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6.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9" Type="http://schemas.openxmlformats.org/officeDocument/2006/relationships/image" Target="../media/image9.emf"/><Relationship Id="rId3" Type="http://schemas.openxmlformats.org/officeDocument/2006/relationships/slideLayout" Target="../slideLayouts/slideLayout31.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theme" Target="../theme/theme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image" Target="../media/image9.emf"/><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theme" Target="../theme/theme4.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theme" Target="../theme/theme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theme" Target="../theme/theme6.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image" Target="../media/image31.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43.xml"/><Relationship Id="rId7" Type="http://schemas.openxmlformats.org/officeDocument/2006/relationships/theme" Target="../theme/theme7.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5" Type="http://schemas.openxmlformats.org/officeDocument/2006/relationships/slideLayout" Target="../slideLayouts/slideLayout145.xml"/><Relationship Id="rId4"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760" r:id="rId15"/>
    <p:sldLayoutId id="214748376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10-05-2020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129703572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9" r:id="rId16"/>
    <p:sldLayoutId id="2147483780" r:id="rId17"/>
    <p:sldLayoutId id="2147483781" r:id="rId18"/>
    <p:sldLayoutId id="214748378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498610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887" y="153365"/>
            <a:ext cx="11190224" cy="2465705"/>
          </a:xfrm>
          <a:prstGeom prst="rect">
            <a:avLst/>
          </a:prstGeom>
        </p:spPr>
        <p:txBody>
          <a:bodyPr wrap="square" lIns="0" tIns="0" rIns="0" bIns="0">
            <a:spAutoFit/>
          </a:bodyPr>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a:xfrm>
            <a:off x="440842" y="3160852"/>
            <a:ext cx="6886575" cy="3318510"/>
          </a:xfrm>
          <a:prstGeom prst="rect">
            <a:avLst/>
          </a:prstGeom>
        </p:spPr>
        <p:txBody>
          <a:bodyPr wrap="square" lIns="0" tIns="0" rIns="0" bIns="0">
            <a:spAutoFit/>
          </a:bodyPr>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5/10/2020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7695498"/>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6.xml"/></Relationships>
</file>

<file path=ppt/slides/_rels/slide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5.xml"/></Relationships>
</file>

<file path=ppt/slides/_rels/slide14.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9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0.xml"/></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98.xml"/><Relationship Id="rId5" Type="http://schemas.openxmlformats.org/officeDocument/2006/relationships/image" Target="../media/image73.pn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10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97.xml"/></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flow.microsoft.com/blog/copying-using-filtering/" TargetMode="External"/><Relationship Id="rId1" Type="http://schemas.openxmlformats.org/officeDocument/2006/relationships/slideLayout" Target="../slideLayouts/slideLayout97.xml"/><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97.xml"/><Relationship Id="rId5" Type="http://schemas.openxmlformats.org/officeDocument/2006/relationships/image" Target="../media/image85.png"/><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7.xml"/><Relationship Id="rId5" Type="http://schemas.openxmlformats.org/officeDocument/2006/relationships/image" Target="../media/image82.png"/><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97.xml"/></Relationships>
</file>

<file path=ppt/slides/_rels/slide3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7.xml"/></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97.xml"/></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97.xml"/><Relationship Id="rId4" Type="http://schemas.openxmlformats.org/officeDocument/2006/relationships/image" Target="../media/image95.png"/></Relationships>
</file>

<file path=ppt/slides/_rels/slide3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7.xml"/></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97.xml"/><Relationship Id="rId4" Type="http://schemas.openxmlformats.org/officeDocument/2006/relationships/image" Target="../media/image99.png"/></Relationships>
</file>

<file path=ppt/slides/_rels/slide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7.xml"/></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1.png"/><Relationship Id="rId18" Type="http://schemas.openxmlformats.org/officeDocument/2006/relationships/hyperlink" Target="https://github.com/jenkinsns" TargetMode="External"/><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hyperlink" Target="https://www.linkedin.com/in/jenkinsns/" TargetMode="External"/><Relationship Id="rId17" Type="http://schemas.openxmlformats.org/officeDocument/2006/relationships/image" Target="../media/image113.png"/><Relationship Id="rId2" Type="http://schemas.openxmlformats.org/officeDocument/2006/relationships/image" Target="../media/image102.jpg"/><Relationship Id="rId16" Type="http://schemas.openxmlformats.org/officeDocument/2006/relationships/hyperlink" Target="http://www.jenkinsblogs.com/" TargetMode="External"/><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110.jpg"/><Relationship Id="rId5" Type="http://schemas.openxmlformats.org/officeDocument/2006/relationships/image" Target="../media/image105.png"/><Relationship Id="rId15" Type="http://schemas.openxmlformats.org/officeDocument/2006/relationships/image" Target="../media/image112.png"/><Relationship Id="rId10" Type="http://schemas.openxmlformats.org/officeDocument/2006/relationships/image" Target="../media/image109.png"/><Relationship Id="rId19" Type="http://schemas.openxmlformats.org/officeDocument/2006/relationships/hyperlink" Target="https://www.facebook.com/spfxinfo/" TargetMode="External"/><Relationship Id="rId4" Type="http://schemas.openxmlformats.org/officeDocument/2006/relationships/image" Target="../media/image104.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5.xml"/></Relationships>
</file>

<file path=ppt/slides/_rels/slide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45.png"/><Relationship Id="rId16" Type="http://schemas.openxmlformats.org/officeDocument/2006/relationships/image" Target="../media/image59.png"/><Relationship Id="rId1" Type="http://schemas.openxmlformats.org/officeDocument/2006/relationships/slideLayout" Target="../slideLayouts/slideLayout144.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141.xml"/><Relationship Id="rId4" Type="http://schemas.openxmlformats.org/officeDocument/2006/relationships/hyperlink" Target="https://flow.microsoft.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mailto:johnsharp@contoso.com" TargetMode="External"/><Relationship Id="rId2" Type="http://schemas.openxmlformats.org/officeDocument/2006/relationships/image" Target="../media/image64.jpg"/><Relationship Id="rId1" Type="http://schemas.openxmlformats.org/officeDocument/2006/relationships/slideLayout" Target="../slideLayouts/slideLayout142.xml"/><Relationship Id="rId6" Type="http://schemas.openxmlformats.org/officeDocument/2006/relationships/image" Target="../media/image67.jpg"/><Relationship Id="rId5" Type="http://schemas.openxmlformats.org/officeDocument/2006/relationships/image" Target="../media/image66.jpg"/><Relationship Id="rId4" Type="http://schemas.openxmlformats.org/officeDocument/2006/relationships/image" Target="../media/image6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Automate Empowerment</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Types of Flows</a:t>
            </a:r>
            <a:endParaRPr lang="en-GB" sz="5400" spc="-50" dirty="0">
              <a:ln w="3175">
                <a:noFill/>
              </a:ln>
              <a:solidFill>
                <a:schemeClr val="accent1"/>
              </a:solidFill>
              <a:ea typeface="+mn-ea"/>
              <a:cs typeface="Segoe UI" pitchFamily="34" charset="0"/>
            </a:endParaRPr>
          </a:p>
        </p:txBody>
      </p:sp>
      <p:sp>
        <p:nvSpPr>
          <p:cNvPr id="6" name="Rectangle 5">
            <a:extLst>
              <a:ext uri="{FF2B5EF4-FFF2-40B4-BE49-F238E27FC236}">
                <a16:creationId xmlns:a16="http://schemas.microsoft.com/office/drawing/2014/main" id="{FD322704-FBA6-47E6-AABC-7C04E6FBC10F}"/>
              </a:ext>
            </a:extLst>
          </p:cNvPr>
          <p:cNvSpPr/>
          <p:nvPr/>
        </p:nvSpPr>
        <p:spPr>
          <a:xfrm>
            <a:off x="448212" y="2076060"/>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7C9346B8-93C3-4E41-B0DA-E8A7C6D0E743}"/>
              </a:ext>
            </a:extLst>
          </p:cNvPr>
          <p:cNvSpPr/>
          <p:nvPr/>
        </p:nvSpPr>
        <p:spPr>
          <a:xfrm>
            <a:off x="448212" y="357323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FC05D151-E7A6-46EC-8C6F-D368A7CDB479}"/>
              </a:ext>
            </a:extLst>
          </p:cNvPr>
          <p:cNvSpPr/>
          <p:nvPr/>
        </p:nvSpPr>
        <p:spPr>
          <a:xfrm>
            <a:off x="3950688" y="205981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a:ea typeface="+mn-ea"/>
              <a:cs typeface="+mn-cs"/>
            </a:endParaRPr>
          </a:p>
        </p:txBody>
      </p:sp>
      <p:sp>
        <p:nvSpPr>
          <p:cNvPr id="9" name="Touch_E815" title="Icon of a closed hand with one finger pressing a button">
            <a:extLst>
              <a:ext uri="{FF2B5EF4-FFF2-40B4-BE49-F238E27FC236}">
                <a16:creationId xmlns:a16="http://schemas.microsoft.com/office/drawing/2014/main" id="{10CB5ACA-62CA-4DB5-9CA9-4D0982578B57}"/>
              </a:ext>
            </a:extLst>
          </p:cNvPr>
          <p:cNvSpPr>
            <a:spLocks noChangeAspect="1" noEditPoints="1"/>
          </p:cNvSpPr>
          <p:nvPr/>
        </p:nvSpPr>
        <p:spPr bwMode="auto">
          <a:xfrm>
            <a:off x="759765" y="3845566"/>
            <a:ext cx="465477" cy="68028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gradFill>
                <a:gsLst>
                  <a:gs pos="0">
                    <a:srgbClr val="505050"/>
                  </a:gs>
                  <a:gs pos="100000">
                    <a:srgbClr val="505050"/>
                  </a:gs>
                </a:gsLst>
                <a:lin ang="5400000" scaled="1"/>
              </a:gradFill>
              <a:effectLst/>
              <a:uLnTx/>
              <a:uFillTx/>
              <a:latin typeface="Calibri"/>
              <a:ea typeface="+mn-ea"/>
              <a:cs typeface="+mn-cs"/>
            </a:endParaRPr>
          </a:p>
        </p:txBody>
      </p:sp>
      <p:sp>
        <p:nvSpPr>
          <p:cNvPr id="10" name="Clock_E917" title="Icon of a clock">
            <a:extLst>
              <a:ext uri="{FF2B5EF4-FFF2-40B4-BE49-F238E27FC236}">
                <a16:creationId xmlns:a16="http://schemas.microsoft.com/office/drawing/2014/main" id="{B00A39B9-13C7-4F2A-812B-D8FDD13E5807}"/>
              </a:ext>
            </a:extLst>
          </p:cNvPr>
          <p:cNvSpPr>
            <a:spLocks noChangeAspect="1" noEditPoints="1"/>
          </p:cNvSpPr>
          <p:nvPr/>
        </p:nvSpPr>
        <p:spPr bwMode="auto">
          <a:xfrm>
            <a:off x="720424" y="2416326"/>
            <a:ext cx="544159" cy="54442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Processing_E9F5" title="Icon of two interlocked gears">
            <a:extLst>
              <a:ext uri="{FF2B5EF4-FFF2-40B4-BE49-F238E27FC236}">
                <a16:creationId xmlns:a16="http://schemas.microsoft.com/office/drawing/2014/main" id="{E78F4560-41D8-4C68-8218-664B225CB3C1}"/>
              </a:ext>
            </a:extLst>
          </p:cNvPr>
          <p:cNvSpPr>
            <a:spLocks noChangeAspect="1" noEditPoints="1"/>
          </p:cNvSpPr>
          <p:nvPr/>
        </p:nvSpPr>
        <p:spPr bwMode="auto">
          <a:xfrm>
            <a:off x="4203846" y="2434864"/>
            <a:ext cx="582536" cy="50735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CC2ED339-A055-4D9B-B8E4-E8D1BB8890E4}"/>
              </a:ext>
            </a:extLst>
          </p:cNvPr>
          <p:cNvSpPr/>
          <p:nvPr/>
        </p:nvSpPr>
        <p:spPr>
          <a:xfrm>
            <a:off x="1400573" y="2314273"/>
            <a:ext cx="2123762" cy="81466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Scheduled flows</a:t>
            </a:r>
            <a:endParaRPr kumimoji="0" lang="en-US" sz="1078"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F57B631E-53DB-45A5-8C73-13B161CD126F}"/>
              </a:ext>
            </a:extLst>
          </p:cNvPr>
          <p:cNvSpPr/>
          <p:nvPr/>
        </p:nvSpPr>
        <p:spPr>
          <a:xfrm>
            <a:off x="5039539" y="2285637"/>
            <a:ext cx="1988528" cy="81466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Automated flows</a:t>
            </a:r>
            <a:endParaRPr kumimoji="0" lang="en-US" sz="1078"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4" name="Group 13">
            <a:extLst>
              <a:ext uri="{FF2B5EF4-FFF2-40B4-BE49-F238E27FC236}">
                <a16:creationId xmlns:a16="http://schemas.microsoft.com/office/drawing/2014/main" id="{28819892-934F-47FF-9913-F247306BACA2}"/>
              </a:ext>
            </a:extLst>
          </p:cNvPr>
          <p:cNvGrpSpPr/>
          <p:nvPr/>
        </p:nvGrpSpPr>
        <p:grpSpPr>
          <a:xfrm>
            <a:off x="3950688" y="3573231"/>
            <a:ext cx="3212112" cy="1224958"/>
            <a:chOff x="4029907" y="3644385"/>
            <a:chExt cx="3276522" cy="1249521"/>
          </a:xfrm>
        </p:grpSpPr>
        <p:sp>
          <p:nvSpPr>
            <p:cNvPr id="15" name="Rectangle 14">
              <a:extLst>
                <a:ext uri="{FF2B5EF4-FFF2-40B4-BE49-F238E27FC236}">
                  <a16:creationId xmlns:a16="http://schemas.microsoft.com/office/drawing/2014/main" id="{0B0F026C-5840-47F6-AE4C-4C47FFF49370}"/>
                </a:ext>
              </a:extLst>
            </p:cNvPr>
            <p:cNvSpPr/>
            <p:nvPr/>
          </p:nvSpPr>
          <p:spPr>
            <a:xfrm>
              <a:off x="4029907" y="3644385"/>
              <a:ext cx="3276522" cy="12495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a:ea typeface="+mn-ea"/>
                <a:cs typeface="+mn-cs"/>
              </a:endParaRPr>
            </a:p>
          </p:txBody>
        </p:sp>
        <p:sp>
          <p:nvSpPr>
            <p:cNvPr id="16" name="manager" title="Icon of three people with lines connecting them">
              <a:extLst>
                <a:ext uri="{FF2B5EF4-FFF2-40B4-BE49-F238E27FC236}">
                  <a16:creationId xmlns:a16="http://schemas.microsoft.com/office/drawing/2014/main" id="{9ABB591C-CFD2-4882-9EF7-91DAE099DE09}"/>
                </a:ext>
              </a:extLst>
            </p:cNvPr>
            <p:cNvSpPr>
              <a:spLocks noChangeAspect="1" noEditPoints="1"/>
            </p:cNvSpPr>
            <p:nvPr/>
          </p:nvSpPr>
          <p:spPr bwMode="auto">
            <a:xfrm>
              <a:off x="4307578" y="3989269"/>
              <a:ext cx="555343" cy="55975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C4801C05-3E25-496A-8E0E-D95F8FE399B0}"/>
                </a:ext>
              </a:extLst>
            </p:cNvPr>
            <p:cNvSpPr/>
            <p:nvPr/>
          </p:nvSpPr>
          <p:spPr>
            <a:xfrm>
              <a:off x="5140592" y="3874738"/>
              <a:ext cx="2028402"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Business process flows</a:t>
              </a:r>
              <a:endParaRPr kumimoji="0" lang="en-US" sz="1078"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8" name="Rectangle 17">
            <a:extLst>
              <a:ext uri="{FF2B5EF4-FFF2-40B4-BE49-F238E27FC236}">
                <a16:creationId xmlns:a16="http://schemas.microsoft.com/office/drawing/2014/main" id="{D6D2917E-34D1-4DD1-B510-DF51F43AFF35}"/>
              </a:ext>
            </a:extLst>
          </p:cNvPr>
          <p:cNvSpPr/>
          <p:nvPr/>
        </p:nvSpPr>
        <p:spPr>
          <a:xfrm>
            <a:off x="1400574" y="3778378"/>
            <a:ext cx="1654191" cy="81466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Instant flows</a:t>
            </a:r>
            <a:endParaRPr kumimoji="0" lang="en-US" sz="1078" b="0" i="0" u="none" strike="noStrike" kern="1200" cap="none" spc="0" normalizeH="0" baseline="0" noProof="0" dirty="0">
              <a:ln>
                <a:noFill/>
              </a:ln>
              <a:solidFill>
                <a:prstClr val="black"/>
              </a:solidFill>
              <a:effectLst/>
              <a:uLnTx/>
              <a:uFillTx/>
              <a:latin typeface="Calibri"/>
              <a:ea typeface="+mn-ea"/>
              <a:cs typeface="+mn-cs"/>
            </a:endParaRPr>
          </a:p>
        </p:txBody>
      </p:sp>
      <p:pic>
        <p:nvPicPr>
          <p:cNvPr id="19" name="Picture 18">
            <a:extLst>
              <a:ext uri="{FF2B5EF4-FFF2-40B4-BE49-F238E27FC236}">
                <a16:creationId xmlns:a16="http://schemas.microsoft.com/office/drawing/2014/main" id="{05F4164F-CFA9-46CE-999C-4C8D37301BCA}"/>
              </a:ext>
            </a:extLst>
          </p:cNvPr>
          <p:cNvPicPr>
            <a:picLocks noChangeAspect="1"/>
          </p:cNvPicPr>
          <p:nvPr/>
        </p:nvPicPr>
        <p:blipFill>
          <a:blip r:embed="rId2"/>
          <a:stretch>
            <a:fillRect/>
          </a:stretch>
        </p:blipFill>
        <p:spPr>
          <a:xfrm>
            <a:off x="7814148" y="1006582"/>
            <a:ext cx="4181350" cy="4844837"/>
          </a:xfrm>
          <a:prstGeom prst="rect">
            <a:avLst/>
          </a:prstGeom>
        </p:spPr>
      </p:pic>
    </p:spTree>
    <p:extLst>
      <p:ext uri="{BB962C8B-B14F-4D97-AF65-F5344CB8AC3E}">
        <p14:creationId xmlns:p14="http://schemas.microsoft.com/office/powerpoint/2010/main" val="25993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4"/>
                                        </p:tgtEl>
                                        <p:attrNameLst>
                                          <p:attrName>style.opacity</p:attrName>
                                        </p:attrNameLst>
                                      </p:cBhvr>
                                      <p:to>
                                        <p:strVal val="0.25"/>
                                      </p:to>
                                    </p:set>
                                    <p:animEffect filter="image" prLst="opacity: 0.25">
                                      <p:cBhvr rctx="IE">
                                        <p:cTn id="7" dur="indefinite"/>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Actions in flows</a:t>
            </a:r>
            <a:endParaRPr lang="en-GB" sz="5400" spc="-50" dirty="0">
              <a:ln w="3175">
                <a:noFill/>
              </a:ln>
              <a:solidFill>
                <a:schemeClr val="accent1"/>
              </a:solidFill>
              <a:ea typeface="+mn-ea"/>
              <a:cs typeface="Segoe UI" pitchFamily="34" charset="0"/>
            </a:endParaRPr>
          </a:p>
        </p:txBody>
      </p:sp>
      <p:sp>
        <p:nvSpPr>
          <p:cNvPr id="5" name="Content Placeholder 4">
            <a:extLst>
              <a:ext uri="{FF2B5EF4-FFF2-40B4-BE49-F238E27FC236}">
                <a16:creationId xmlns:a16="http://schemas.microsoft.com/office/drawing/2014/main" id="{6E476B77-C225-43BB-991E-A2E92D52CED0}"/>
              </a:ext>
            </a:extLst>
          </p:cNvPr>
          <p:cNvSpPr>
            <a:spLocks noGrp="1"/>
          </p:cNvSpPr>
          <p:nvPr>
            <p:ph idx="1"/>
          </p:nvPr>
        </p:nvSpPr>
        <p:spPr>
          <a:xfrm>
            <a:off x="838200" y="1825625"/>
            <a:ext cx="6477000" cy="4351338"/>
          </a:xfrm>
        </p:spPr>
        <p:txBody>
          <a:bodyPr>
            <a:normAutofit fontScale="70000" lnSpcReduction="20000"/>
          </a:bodyPr>
          <a:lstStyle/>
          <a:p>
            <a:pPr>
              <a:lnSpc>
                <a:spcPct val="100000"/>
              </a:lnSpc>
              <a:buFont typeface="Wingdings" panose="05000000000000000000" pitchFamily="2" charset="2"/>
              <a:buChar char="§"/>
            </a:pPr>
            <a:r>
              <a:rPr lang="en-US" dirty="0"/>
              <a:t>1+ steps that run after the trigger</a:t>
            </a:r>
          </a:p>
          <a:p>
            <a:pPr>
              <a:lnSpc>
                <a:spcPct val="100000"/>
              </a:lnSpc>
              <a:buFont typeface="Wingdings" panose="05000000000000000000" pitchFamily="2" charset="2"/>
              <a:buChar char="§"/>
            </a:pPr>
            <a:r>
              <a:rPr lang="en-US" dirty="0"/>
              <a:t>Connect to cloud service or on-prem via the on-prem data gateway</a:t>
            </a:r>
          </a:p>
          <a:p>
            <a:pPr>
              <a:lnSpc>
                <a:spcPct val="100000"/>
              </a:lnSpc>
              <a:buFont typeface="Wingdings" panose="05000000000000000000" pitchFamily="2" charset="2"/>
              <a:buChar char="§"/>
            </a:pPr>
            <a:r>
              <a:rPr lang="en-US" dirty="0"/>
              <a:t>Directly connect to HTTP endpoints if there’s no out-of-box connector</a:t>
            </a:r>
          </a:p>
          <a:p>
            <a:pPr>
              <a:lnSpc>
                <a:spcPct val="100000"/>
              </a:lnSpc>
              <a:buFont typeface="Wingdings" panose="05000000000000000000" pitchFamily="2" charset="2"/>
              <a:buChar char="§"/>
            </a:pPr>
            <a:r>
              <a:rPr lang="en-US" dirty="0"/>
              <a:t>Some actions may not even use connections – just manipulate data locally</a:t>
            </a:r>
          </a:p>
          <a:p>
            <a:pPr>
              <a:lnSpc>
                <a:spcPct val="100000"/>
              </a:lnSpc>
              <a:buFont typeface="Wingdings" panose="05000000000000000000" pitchFamily="2" charset="2"/>
              <a:buChar char="§"/>
            </a:pPr>
            <a:r>
              <a:rPr lang="en-US" dirty="0"/>
              <a:t>Custom connectors connect to your own cloud or on-prem REST services</a:t>
            </a:r>
          </a:p>
          <a:p>
            <a:pPr>
              <a:lnSpc>
                <a:spcPct val="100000"/>
              </a:lnSpc>
            </a:pPr>
            <a:endParaRPr lang="en-GB" dirty="0"/>
          </a:p>
        </p:txBody>
      </p:sp>
      <p:pic>
        <p:nvPicPr>
          <p:cNvPr id="6" name="Picture 5">
            <a:extLst>
              <a:ext uri="{FF2B5EF4-FFF2-40B4-BE49-F238E27FC236}">
                <a16:creationId xmlns:a16="http://schemas.microsoft.com/office/drawing/2014/main" id="{A09C7279-5539-4B9A-A0C8-3C3AEC07D809}"/>
              </a:ext>
            </a:extLst>
          </p:cNvPr>
          <p:cNvPicPr>
            <a:picLocks noChangeAspect="1"/>
          </p:cNvPicPr>
          <p:nvPr/>
        </p:nvPicPr>
        <p:blipFill>
          <a:blip r:embed="rId2"/>
          <a:stretch>
            <a:fillRect/>
          </a:stretch>
        </p:blipFill>
        <p:spPr>
          <a:xfrm>
            <a:off x="7739446" y="1033017"/>
            <a:ext cx="4317653" cy="4791967"/>
          </a:xfrm>
          <a:prstGeom prst="rect">
            <a:avLst/>
          </a:prstGeom>
        </p:spPr>
      </p:pic>
    </p:spTree>
    <p:extLst>
      <p:ext uri="{BB962C8B-B14F-4D97-AF65-F5344CB8AC3E}">
        <p14:creationId xmlns:p14="http://schemas.microsoft.com/office/powerpoint/2010/main" val="1517889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B9A3B2-B95F-44B4-B9C1-74F7BFFAEDFC}"/>
              </a:ext>
            </a:extLst>
          </p:cNvPr>
          <p:cNvSpPr/>
          <p:nvPr/>
        </p:nvSpPr>
        <p:spPr>
          <a:xfrm>
            <a:off x="7738917" y="0"/>
            <a:ext cx="4453084" cy="68580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Flowing data</a:t>
            </a:r>
            <a:endParaRPr lang="en-GB" sz="5400" spc="-50" dirty="0">
              <a:ln w="3175">
                <a:noFill/>
              </a:ln>
              <a:solidFill>
                <a:schemeClr val="accent1"/>
              </a:solidFill>
              <a:ea typeface="+mn-ea"/>
              <a:cs typeface="Segoe UI" pitchFamily="34" charset="0"/>
            </a:endParaRPr>
          </a:p>
        </p:txBody>
      </p:sp>
      <p:sp>
        <p:nvSpPr>
          <p:cNvPr id="6" name="Text Placeholder 6">
            <a:extLst>
              <a:ext uri="{FF2B5EF4-FFF2-40B4-BE49-F238E27FC236}">
                <a16:creationId xmlns:a16="http://schemas.microsoft.com/office/drawing/2014/main" id="{555EA6FF-0E8F-4FE4-A407-39349418B5DE}"/>
              </a:ext>
            </a:extLst>
          </p:cNvPr>
          <p:cNvSpPr>
            <a:spLocks noGrp="1"/>
          </p:cNvSpPr>
          <p:nvPr>
            <p:ph idx="1"/>
          </p:nvPr>
        </p:nvSpPr>
        <p:spPr>
          <a:xfrm>
            <a:off x="1003610" y="1690688"/>
            <a:ext cx="6705600" cy="4136517"/>
          </a:xfrm>
        </p:spPr>
        <p:txBody>
          <a:bodyPr>
            <a:normAutofit fontScale="77500" lnSpcReduction="20000"/>
          </a:bodyPr>
          <a:lstStyle/>
          <a:p>
            <a:pPr>
              <a:lnSpc>
                <a:spcPct val="100000"/>
              </a:lnSpc>
            </a:pPr>
            <a:r>
              <a:rPr lang="en-US" dirty="0"/>
              <a:t>Data ‘flows’ from each step and is available for all later steps</a:t>
            </a:r>
          </a:p>
          <a:p>
            <a:pPr>
              <a:lnSpc>
                <a:spcPct val="100000"/>
              </a:lnSpc>
            </a:pPr>
            <a:r>
              <a:rPr lang="en-US" dirty="0"/>
              <a:t>Use      Add Dynamic Content to select outputs from previous steps</a:t>
            </a:r>
          </a:p>
          <a:p>
            <a:pPr>
              <a:lnSpc>
                <a:spcPct val="100000"/>
              </a:lnSpc>
            </a:pPr>
            <a:r>
              <a:rPr lang="en-US" dirty="0"/>
              <a:t>Input types are matched to output types to show a subset of outputs by default</a:t>
            </a:r>
          </a:p>
          <a:p>
            <a:pPr>
              <a:lnSpc>
                <a:spcPct val="100000"/>
              </a:lnSpc>
            </a:pPr>
            <a:r>
              <a:rPr lang="en-US" dirty="0"/>
              <a:t>Expressions can be used to convert between data types or calculate derived values</a:t>
            </a:r>
          </a:p>
        </p:txBody>
      </p:sp>
      <p:grpSp>
        <p:nvGrpSpPr>
          <p:cNvPr id="7" name="Group 6">
            <a:extLst>
              <a:ext uri="{FF2B5EF4-FFF2-40B4-BE49-F238E27FC236}">
                <a16:creationId xmlns:a16="http://schemas.microsoft.com/office/drawing/2014/main" id="{89DC8485-7C53-409D-AF56-1019D170803A}"/>
              </a:ext>
            </a:extLst>
          </p:cNvPr>
          <p:cNvGrpSpPr/>
          <p:nvPr/>
        </p:nvGrpSpPr>
        <p:grpSpPr>
          <a:xfrm>
            <a:off x="7664744" y="291515"/>
            <a:ext cx="4357142" cy="1307285"/>
            <a:chOff x="7719692" y="296863"/>
            <a:chExt cx="4444512" cy="1333499"/>
          </a:xfrm>
        </p:grpSpPr>
        <p:sp>
          <p:nvSpPr>
            <p:cNvPr id="8" name="Rectangle 7">
              <a:extLst>
                <a:ext uri="{FF2B5EF4-FFF2-40B4-BE49-F238E27FC236}">
                  <a16:creationId xmlns:a16="http://schemas.microsoft.com/office/drawing/2014/main" id="{2C143E00-015D-40D2-BC81-469BD520C2CE}"/>
                </a:ext>
              </a:extLst>
            </p:cNvPr>
            <p:cNvSpPr/>
            <p:nvPr/>
          </p:nvSpPr>
          <p:spPr bwMode="auto">
            <a:xfrm>
              <a:off x="7850170" y="296863"/>
              <a:ext cx="4314034" cy="5333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353"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Trigger</a:t>
              </a:r>
            </a:p>
          </p:txBody>
        </p:sp>
        <p:sp>
          <p:nvSpPr>
            <p:cNvPr id="9" name="Rectangle 8">
              <a:extLst>
                <a:ext uri="{FF2B5EF4-FFF2-40B4-BE49-F238E27FC236}">
                  <a16:creationId xmlns:a16="http://schemas.microsoft.com/office/drawing/2014/main" id="{F09D4C5A-6EB2-432D-B6D3-7728A73187FB}"/>
                </a:ext>
              </a:extLst>
            </p:cNvPr>
            <p:cNvSpPr/>
            <p:nvPr/>
          </p:nvSpPr>
          <p:spPr bwMode="auto">
            <a:xfrm>
              <a:off x="11349034" y="995792"/>
              <a:ext cx="815170" cy="634570"/>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content</a:t>
              </a:r>
            </a:p>
          </p:txBody>
        </p:sp>
        <p:sp>
          <p:nvSpPr>
            <p:cNvPr id="10" name="TextBox 9">
              <a:extLst>
                <a:ext uri="{FF2B5EF4-FFF2-40B4-BE49-F238E27FC236}">
                  <a16:creationId xmlns:a16="http://schemas.microsoft.com/office/drawing/2014/main" id="{18A11F6A-426C-47E2-B87F-B0E6653103FC}"/>
                </a:ext>
              </a:extLst>
            </p:cNvPr>
            <p:cNvSpPr txBox="1"/>
            <p:nvPr/>
          </p:nvSpPr>
          <p:spPr>
            <a:xfrm>
              <a:off x="7719692" y="842159"/>
              <a:ext cx="1828800" cy="62786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Outputs:</a:t>
              </a:r>
            </a:p>
          </p:txBody>
        </p:sp>
        <p:sp>
          <p:nvSpPr>
            <p:cNvPr id="11" name="Rectangle 10">
              <a:extLst>
                <a:ext uri="{FF2B5EF4-FFF2-40B4-BE49-F238E27FC236}">
                  <a16:creationId xmlns:a16="http://schemas.microsoft.com/office/drawing/2014/main" id="{8C802D19-D193-4254-BFDD-63EB597D7A78}"/>
                </a:ext>
              </a:extLst>
            </p:cNvPr>
            <p:cNvSpPr/>
            <p:nvPr/>
          </p:nvSpPr>
          <p:spPr bwMode="auto">
            <a:xfrm>
              <a:off x="10345735" y="9957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Size</a:t>
              </a:r>
            </a:p>
          </p:txBody>
        </p:sp>
        <p:sp>
          <p:nvSpPr>
            <p:cNvPr id="12" name="Rectangle 11">
              <a:extLst>
                <a:ext uri="{FF2B5EF4-FFF2-40B4-BE49-F238E27FC236}">
                  <a16:creationId xmlns:a16="http://schemas.microsoft.com/office/drawing/2014/main" id="{820705A8-514E-45D0-A22E-30B42788C921}"/>
                </a:ext>
              </a:extLst>
            </p:cNvPr>
            <p:cNvSpPr/>
            <p:nvPr/>
          </p:nvSpPr>
          <p:spPr bwMode="auto">
            <a:xfrm>
              <a:off x="9342437" y="995792"/>
              <a:ext cx="815170" cy="6345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13" name="Group 12">
            <a:extLst>
              <a:ext uri="{FF2B5EF4-FFF2-40B4-BE49-F238E27FC236}">
                <a16:creationId xmlns:a16="http://schemas.microsoft.com/office/drawing/2014/main" id="{1CE9FFB1-254A-4F41-9B9C-F00F82C0F003}"/>
              </a:ext>
            </a:extLst>
          </p:cNvPr>
          <p:cNvGrpSpPr/>
          <p:nvPr/>
        </p:nvGrpSpPr>
        <p:grpSpPr>
          <a:xfrm>
            <a:off x="7792656" y="4042623"/>
            <a:ext cx="4229228" cy="2523865"/>
            <a:chOff x="7850169" y="4123189"/>
            <a:chExt cx="4314033" cy="2574474"/>
          </a:xfrm>
        </p:grpSpPr>
        <p:sp>
          <p:nvSpPr>
            <p:cNvPr id="14" name="Rectangle 13">
              <a:extLst>
                <a:ext uri="{FF2B5EF4-FFF2-40B4-BE49-F238E27FC236}">
                  <a16:creationId xmlns:a16="http://schemas.microsoft.com/office/drawing/2014/main" id="{ADE93FA2-D4FE-4B67-9AA7-FC68C9428D34}"/>
                </a:ext>
              </a:extLst>
            </p:cNvPr>
            <p:cNvSpPr/>
            <p:nvPr/>
          </p:nvSpPr>
          <p:spPr bwMode="auto">
            <a:xfrm>
              <a:off x="7850169" y="4123189"/>
              <a:ext cx="4314033" cy="25744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353"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Action 2</a:t>
              </a:r>
            </a:p>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568"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 string field would see:</a:t>
              </a:r>
            </a:p>
            <a:p>
              <a:pPr marL="0" marR="0" lvl="0" indent="0" algn="l" defTabSz="914102" rtl="0" eaLnBrk="1" fontAlgn="base" latinLnBrk="0" hangingPunct="1">
                <a:lnSpc>
                  <a:spcPct val="90000"/>
                </a:lnSpc>
                <a:spcBef>
                  <a:spcPts val="588"/>
                </a:spcBef>
                <a:spcAft>
                  <a:spcPct val="0"/>
                </a:spcAft>
                <a:buClrTx/>
                <a:buSzTx/>
                <a:buFontTx/>
                <a:buNone/>
                <a:tabLst/>
                <a:defRPr/>
              </a:pPr>
              <a:endParaRPr kumimoji="0" lang="en-US" sz="1568"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102" rtl="0" eaLnBrk="1" fontAlgn="base" latinLnBrk="0" hangingPunct="1">
                <a:lnSpc>
                  <a:spcPct val="90000"/>
                </a:lnSpc>
                <a:spcBef>
                  <a:spcPts val="588"/>
                </a:spcBef>
                <a:spcAft>
                  <a:spcPct val="0"/>
                </a:spcAft>
                <a:buClrTx/>
                <a:buSzTx/>
                <a:buFontTx/>
                <a:buNone/>
                <a:tabLst/>
                <a:defRPr/>
              </a:pPr>
              <a:endParaRPr kumimoji="0" lang="en-US" sz="1568"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568"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 number field would only see:  </a:t>
              </a:r>
            </a:p>
          </p:txBody>
        </p:sp>
        <p:sp>
          <p:nvSpPr>
            <p:cNvPr id="15" name="Rectangle 14">
              <a:extLst>
                <a:ext uri="{FF2B5EF4-FFF2-40B4-BE49-F238E27FC236}">
                  <a16:creationId xmlns:a16="http://schemas.microsoft.com/office/drawing/2014/main" id="{6A39C2CB-4700-4A1E-88B8-2D8BECADAD3A}"/>
                </a:ext>
              </a:extLst>
            </p:cNvPr>
            <p:cNvSpPr/>
            <p:nvPr/>
          </p:nvSpPr>
          <p:spPr bwMode="auto">
            <a:xfrm>
              <a:off x="9641425" y="5021262"/>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content</a:t>
              </a:r>
            </a:p>
          </p:txBody>
        </p:sp>
        <p:sp>
          <p:nvSpPr>
            <p:cNvPr id="16" name="Rectangle 15">
              <a:extLst>
                <a:ext uri="{FF2B5EF4-FFF2-40B4-BE49-F238E27FC236}">
                  <a16:creationId xmlns:a16="http://schemas.microsoft.com/office/drawing/2014/main" id="{48B6517F-D188-4815-8B3E-03A0810E5E7A}"/>
                </a:ext>
              </a:extLst>
            </p:cNvPr>
            <p:cNvSpPr/>
            <p:nvPr/>
          </p:nvSpPr>
          <p:spPr bwMode="auto">
            <a:xfrm>
              <a:off x="8817876"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Size</a:t>
              </a:r>
            </a:p>
          </p:txBody>
        </p:sp>
        <p:sp>
          <p:nvSpPr>
            <p:cNvPr id="17" name="Rectangle 16">
              <a:extLst>
                <a:ext uri="{FF2B5EF4-FFF2-40B4-BE49-F238E27FC236}">
                  <a16:creationId xmlns:a16="http://schemas.microsoft.com/office/drawing/2014/main" id="{D79A5731-0395-4515-BA94-D78C3535FF08}"/>
                </a:ext>
              </a:extLst>
            </p:cNvPr>
            <p:cNvSpPr/>
            <p:nvPr/>
          </p:nvSpPr>
          <p:spPr bwMode="auto">
            <a:xfrm>
              <a:off x="7994327"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name</a:t>
              </a:r>
            </a:p>
          </p:txBody>
        </p:sp>
        <p:sp>
          <p:nvSpPr>
            <p:cNvPr id="18" name="Rectangle 17">
              <a:extLst>
                <a:ext uri="{FF2B5EF4-FFF2-40B4-BE49-F238E27FC236}">
                  <a16:creationId xmlns:a16="http://schemas.microsoft.com/office/drawing/2014/main" id="{5B65DBF8-7424-4F98-993A-8180F389997A}"/>
                </a:ext>
              </a:extLst>
            </p:cNvPr>
            <p:cNvSpPr/>
            <p:nvPr/>
          </p:nvSpPr>
          <p:spPr bwMode="auto">
            <a:xfrm>
              <a:off x="11323730"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Title</a:t>
              </a:r>
            </a:p>
          </p:txBody>
        </p:sp>
        <p:sp>
          <p:nvSpPr>
            <p:cNvPr id="19" name="Rectangle 18">
              <a:extLst>
                <a:ext uri="{FF2B5EF4-FFF2-40B4-BE49-F238E27FC236}">
                  <a16:creationId xmlns:a16="http://schemas.microsoft.com/office/drawing/2014/main" id="{974F0ECF-EBD0-4214-A7E3-45C4A0ED8FC0}"/>
                </a:ext>
              </a:extLst>
            </p:cNvPr>
            <p:cNvSpPr/>
            <p:nvPr/>
          </p:nvSpPr>
          <p:spPr bwMode="auto">
            <a:xfrm>
              <a:off x="10482577"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Count</a:t>
              </a:r>
            </a:p>
          </p:txBody>
        </p:sp>
        <p:sp>
          <p:nvSpPr>
            <p:cNvPr id="20" name="Rectangle 19">
              <a:extLst>
                <a:ext uri="{FF2B5EF4-FFF2-40B4-BE49-F238E27FC236}">
                  <a16:creationId xmlns:a16="http://schemas.microsoft.com/office/drawing/2014/main" id="{CC31D02D-6A54-4063-B4CF-A77B54EA9C56}"/>
                </a:ext>
              </a:extLst>
            </p:cNvPr>
            <p:cNvSpPr/>
            <p:nvPr/>
          </p:nvSpPr>
          <p:spPr bwMode="auto">
            <a:xfrm>
              <a:off x="7994327" y="5940266"/>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Size</a:t>
              </a:r>
            </a:p>
          </p:txBody>
        </p:sp>
        <p:sp>
          <p:nvSpPr>
            <p:cNvPr id="21" name="Rectangle 20">
              <a:extLst>
                <a:ext uri="{FF2B5EF4-FFF2-40B4-BE49-F238E27FC236}">
                  <a16:creationId xmlns:a16="http://schemas.microsoft.com/office/drawing/2014/main" id="{12BDFCE9-B79A-4F24-BAA2-0C6CF6B924B9}"/>
                </a:ext>
              </a:extLst>
            </p:cNvPr>
            <p:cNvSpPr/>
            <p:nvPr/>
          </p:nvSpPr>
          <p:spPr bwMode="auto">
            <a:xfrm>
              <a:off x="8817876" y="5941223"/>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Count</a:t>
              </a:r>
            </a:p>
          </p:txBody>
        </p:sp>
      </p:grpSp>
      <p:grpSp>
        <p:nvGrpSpPr>
          <p:cNvPr id="22" name="Group 21">
            <a:extLst>
              <a:ext uri="{FF2B5EF4-FFF2-40B4-BE49-F238E27FC236}">
                <a16:creationId xmlns:a16="http://schemas.microsoft.com/office/drawing/2014/main" id="{EC1EDF47-0F63-4FC9-AD31-795D734E678C}"/>
              </a:ext>
            </a:extLst>
          </p:cNvPr>
          <p:cNvGrpSpPr/>
          <p:nvPr/>
        </p:nvGrpSpPr>
        <p:grpSpPr>
          <a:xfrm>
            <a:off x="7664744" y="1746560"/>
            <a:ext cx="4372772" cy="2130653"/>
            <a:chOff x="7719692" y="1781085"/>
            <a:chExt cx="4460455" cy="2173377"/>
          </a:xfrm>
        </p:grpSpPr>
        <p:sp>
          <p:nvSpPr>
            <p:cNvPr id="23" name="Rectangle 22">
              <a:extLst>
                <a:ext uri="{FF2B5EF4-FFF2-40B4-BE49-F238E27FC236}">
                  <a16:creationId xmlns:a16="http://schemas.microsoft.com/office/drawing/2014/main" id="{887C0528-4F15-443A-BD85-AA044851E398}"/>
                </a:ext>
              </a:extLst>
            </p:cNvPr>
            <p:cNvSpPr/>
            <p:nvPr/>
          </p:nvSpPr>
          <p:spPr bwMode="auto">
            <a:xfrm>
              <a:off x="7834135" y="1781085"/>
              <a:ext cx="4346012" cy="1370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353"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Action 1</a:t>
              </a:r>
            </a:p>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568"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  binary field would see:</a:t>
              </a:r>
            </a:p>
          </p:txBody>
        </p:sp>
        <p:sp>
          <p:nvSpPr>
            <p:cNvPr id="24" name="TextBox 23">
              <a:extLst>
                <a:ext uri="{FF2B5EF4-FFF2-40B4-BE49-F238E27FC236}">
                  <a16:creationId xmlns:a16="http://schemas.microsoft.com/office/drawing/2014/main" id="{6131B585-9D66-4BDB-84FA-0E044D259F6D}"/>
                </a:ext>
              </a:extLst>
            </p:cNvPr>
            <p:cNvSpPr txBox="1"/>
            <p:nvPr/>
          </p:nvSpPr>
          <p:spPr>
            <a:xfrm>
              <a:off x="7719692" y="3161498"/>
              <a:ext cx="1828800" cy="62786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Outputs:</a:t>
              </a:r>
            </a:p>
          </p:txBody>
        </p:sp>
        <p:sp>
          <p:nvSpPr>
            <p:cNvPr id="25" name="Rectangle 24">
              <a:extLst>
                <a:ext uri="{FF2B5EF4-FFF2-40B4-BE49-F238E27FC236}">
                  <a16:creationId xmlns:a16="http://schemas.microsoft.com/office/drawing/2014/main" id="{56347978-4C37-447E-A8D9-1BB875C92697}"/>
                </a:ext>
              </a:extLst>
            </p:cNvPr>
            <p:cNvSpPr/>
            <p:nvPr/>
          </p:nvSpPr>
          <p:spPr bwMode="auto">
            <a:xfrm>
              <a:off x="9342437" y="3319892"/>
              <a:ext cx="815170" cy="63457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Title</a:t>
              </a:r>
            </a:p>
          </p:txBody>
        </p:sp>
        <p:sp>
          <p:nvSpPr>
            <p:cNvPr id="26" name="Rectangle 25">
              <a:extLst>
                <a:ext uri="{FF2B5EF4-FFF2-40B4-BE49-F238E27FC236}">
                  <a16:creationId xmlns:a16="http://schemas.microsoft.com/office/drawing/2014/main" id="{84722B33-DB55-4BE3-BAEA-94E1AD3FADE4}"/>
                </a:ext>
              </a:extLst>
            </p:cNvPr>
            <p:cNvSpPr/>
            <p:nvPr/>
          </p:nvSpPr>
          <p:spPr bwMode="auto">
            <a:xfrm>
              <a:off x="10345735" y="33198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Count</a:t>
              </a:r>
            </a:p>
          </p:txBody>
        </p:sp>
        <p:sp>
          <p:nvSpPr>
            <p:cNvPr id="27" name="Rectangle 26">
              <a:extLst>
                <a:ext uri="{FF2B5EF4-FFF2-40B4-BE49-F238E27FC236}">
                  <a16:creationId xmlns:a16="http://schemas.microsoft.com/office/drawing/2014/main" id="{9AED58EB-3A4F-4D2C-87B3-B64D9A3009E6}"/>
                </a:ext>
              </a:extLst>
            </p:cNvPr>
            <p:cNvSpPr/>
            <p:nvPr/>
          </p:nvSpPr>
          <p:spPr bwMode="auto">
            <a:xfrm>
              <a:off x="9641425" y="2611347"/>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content</a:t>
              </a:r>
            </a:p>
          </p:txBody>
        </p:sp>
        <p:sp>
          <p:nvSpPr>
            <p:cNvPr id="28" name="Rectangle 27">
              <a:extLst>
                <a:ext uri="{FF2B5EF4-FFF2-40B4-BE49-F238E27FC236}">
                  <a16:creationId xmlns:a16="http://schemas.microsoft.com/office/drawing/2014/main" id="{A1348812-40BC-4978-A7CC-D4178A5BE329}"/>
                </a:ext>
              </a:extLst>
            </p:cNvPr>
            <p:cNvSpPr/>
            <p:nvPr/>
          </p:nvSpPr>
          <p:spPr bwMode="auto">
            <a:xfrm>
              <a:off x="8817876" y="2611347"/>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Size</a:t>
              </a:r>
            </a:p>
          </p:txBody>
        </p:sp>
        <p:sp>
          <p:nvSpPr>
            <p:cNvPr id="29" name="Rectangle 28">
              <a:extLst>
                <a:ext uri="{FF2B5EF4-FFF2-40B4-BE49-F238E27FC236}">
                  <a16:creationId xmlns:a16="http://schemas.microsoft.com/office/drawing/2014/main" id="{BE7F763E-B922-4842-AB72-228D51FE086E}"/>
                </a:ext>
              </a:extLst>
            </p:cNvPr>
            <p:cNvSpPr/>
            <p:nvPr/>
          </p:nvSpPr>
          <p:spPr bwMode="auto">
            <a:xfrm>
              <a:off x="7994327" y="2611347"/>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30" name="Group 29">
            <a:extLst>
              <a:ext uri="{FF2B5EF4-FFF2-40B4-BE49-F238E27FC236}">
                <a16:creationId xmlns:a16="http://schemas.microsoft.com/office/drawing/2014/main" id="{34761865-3C3D-4865-8615-ACFDEA4EBD9D}"/>
              </a:ext>
            </a:extLst>
          </p:cNvPr>
          <p:cNvGrpSpPr/>
          <p:nvPr/>
        </p:nvGrpSpPr>
        <p:grpSpPr>
          <a:xfrm>
            <a:off x="1926160" y="2717443"/>
            <a:ext cx="388451" cy="298808"/>
            <a:chOff x="5684837" y="3725862"/>
            <a:chExt cx="396240" cy="304800"/>
          </a:xfrm>
        </p:grpSpPr>
        <p:sp>
          <p:nvSpPr>
            <p:cNvPr id="31" name="Rectangle 30">
              <a:extLst>
                <a:ext uri="{FF2B5EF4-FFF2-40B4-BE49-F238E27FC236}">
                  <a16:creationId xmlns:a16="http://schemas.microsoft.com/office/drawing/2014/main" id="{0BC574A3-4F55-4E02-8529-3A86870EFE2F}"/>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A27891D-4628-4F59-A31C-C4BCD3658BBF}"/>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Plus Sign 32">
              <a:extLst>
                <a:ext uri="{FF2B5EF4-FFF2-40B4-BE49-F238E27FC236}">
                  <a16:creationId xmlns:a16="http://schemas.microsoft.com/office/drawing/2014/main" id="{91387B3D-4CE0-4EC2-985D-39DB6B9C85DB}"/>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33671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anim calcmode="lin" valueType="num">
                                      <p:cBhvr>
                                        <p:cTn id="8" dur="250" fill="hold"/>
                                        <p:tgtEl>
                                          <p:spTgt spid="22"/>
                                        </p:tgtEl>
                                        <p:attrNameLst>
                                          <p:attrName>ppt_x</p:attrName>
                                        </p:attrNameLst>
                                      </p:cBhvr>
                                      <p:tavLst>
                                        <p:tav tm="0">
                                          <p:val>
                                            <p:strVal val="#ppt_x"/>
                                          </p:val>
                                        </p:tav>
                                        <p:tav tm="100000">
                                          <p:val>
                                            <p:strVal val="#ppt_x"/>
                                          </p:val>
                                        </p:tav>
                                      </p:tavLst>
                                    </p:anim>
                                    <p:anim calcmode="lin" valueType="num">
                                      <p:cBhvr>
                                        <p:cTn id="9" dur="2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250"/>
                                        <p:tgtEl>
                                          <p:spTgt spid="13"/>
                                        </p:tgtEl>
                                      </p:cBhvr>
                                    </p:animEffect>
                                    <p:anim calcmode="lin" valueType="num">
                                      <p:cBhvr>
                                        <p:cTn id="15" dur="250" fill="hold"/>
                                        <p:tgtEl>
                                          <p:spTgt spid="13"/>
                                        </p:tgtEl>
                                        <p:attrNameLst>
                                          <p:attrName>ppt_x</p:attrName>
                                        </p:attrNameLst>
                                      </p:cBhvr>
                                      <p:tavLst>
                                        <p:tav tm="0">
                                          <p:val>
                                            <p:strVal val="#ppt_x"/>
                                          </p:val>
                                        </p:tav>
                                        <p:tav tm="100000">
                                          <p:val>
                                            <p:strVal val="#ppt_x"/>
                                          </p:val>
                                        </p:tav>
                                      </p:tavLst>
                                    </p:anim>
                                    <p:anim calcmode="lin" valueType="num">
                                      <p:cBhvr>
                                        <p:cTn id="16" dur="2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Data types and expressions</a:t>
            </a:r>
          </a:p>
        </p:txBody>
      </p:sp>
    </p:spTree>
    <p:extLst>
      <p:ext uri="{BB962C8B-B14F-4D97-AF65-F5344CB8AC3E}">
        <p14:creationId xmlns:p14="http://schemas.microsoft.com/office/powerpoint/2010/main" val="333663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a:xfrm>
            <a:off x="838200" y="365126"/>
            <a:ext cx="10515600" cy="884736"/>
          </a:xfrm>
        </p:spPr>
        <p:txBody>
          <a:bodyPr/>
          <a:lstStyle/>
          <a:p>
            <a:r>
              <a:rPr lang="en-US" sz="5400" spc="-50" dirty="0">
                <a:ln w="3175">
                  <a:noFill/>
                </a:ln>
                <a:solidFill>
                  <a:schemeClr val="accent1"/>
                </a:solidFill>
                <a:ea typeface="+mn-ea"/>
                <a:cs typeface="Segoe UI" pitchFamily="34" charset="0"/>
              </a:rPr>
              <a:t>Using expressions </a:t>
            </a:r>
            <a:endParaRPr lang="en-GB" sz="5400" spc="-50" dirty="0">
              <a:ln w="3175">
                <a:noFill/>
              </a:ln>
              <a:solidFill>
                <a:schemeClr val="accent1"/>
              </a:solidFill>
              <a:ea typeface="+mn-ea"/>
              <a:cs typeface="Segoe UI" pitchFamily="34" charset="0"/>
            </a:endParaRPr>
          </a:p>
        </p:txBody>
      </p:sp>
      <p:sp>
        <p:nvSpPr>
          <p:cNvPr id="6" name="Text Placeholder 2">
            <a:extLst>
              <a:ext uri="{FF2B5EF4-FFF2-40B4-BE49-F238E27FC236}">
                <a16:creationId xmlns:a16="http://schemas.microsoft.com/office/drawing/2014/main" id="{9E4E93E1-0C0D-476C-9153-283E7B0EEE31}"/>
              </a:ext>
            </a:extLst>
          </p:cNvPr>
          <p:cNvSpPr>
            <a:spLocks noGrp="1"/>
          </p:cNvSpPr>
          <p:nvPr>
            <p:ph idx="1"/>
          </p:nvPr>
        </p:nvSpPr>
        <p:spPr>
          <a:xfrm>
            <a:off x="735039" y="1249862"/>
            <a:ext cx="6427724" cy="5243012"/>
          </a:xfrm>
        </p:spPr>
        <p:txBody>
          <a:bodyPr>
            <a:noAutofit/>
          </a:bodyPr>
          <a:lstStyle/>
          <a:p>
            <a:pPr marL="0" indent="0">
              <a:lnSpc>
                <a:spcPct val="100000"/>
              </a:lnSpc>
              <a:buNone/>
            </a:pPr>
            <a:r>
              <a:rPr lang="en-US" sz="2650" dirty="0"/>
              <a:t>Many reasons to use expressions:</a:t>
            </a:r>
          </a:p>
          <a:p>
            <a:pPr>
              <a:lnSpc>
                <a:spcPct val="100000"/>
              </a:lnSpc>
            </a:pPr>
            <a:r>
              <a:rPr lang="en-US" sz="2650" dirty="0"/>
              <a:t>Convert types</a:t>
            </a:r>
          </a:p>
          <a:p>
            <a:pPr>
              <a:lnSpc>
                <a:spcPct val="100000"/>
              </a:lnSpc>
            </a:pPr>
            <a:r>
              <a:rPr lang="en-US" sz="2650" dirty="0"/>
              <a:t>Perform simple, inline calculations </a:t>
            </a:r>
            <a:br>
              <a:rPr lang="en-US" sz="2650" dirty="0"/>
            </a:br>
            <a:r>
              <a:rPr lang="en-US" sz="2650" dirty="0"/>
              <a:t>like string manipulation or arithmetic, </a:t>
            </a:r>
            <a:br>
              <a:rPr lang="en-US" sz="2650" dirty="0"/>
            </a:br>
            <a:r>
              <a:rPr lang="en-US" sz="2650" dirty="0"/>
              <a:t>or date/time manipulation</a:t>
            </a:r>
          </a:p>
          <a:p>
            <a:pPr>
              <a:lnSpc>
                <a:spcPct val="100000"/>
              </a:lnSpc>
            </a:pPr>
            <a:r>
              <a:rPr lang="en-US" sz="2650" dirty="0"/>
              <a:t>Generate data like the current </a:t>
            </a:r>
            <a:br>
              <a:rPr lang="en-US" sz="2650" dirty="0"/>
            </a:br>
            <a:r>
              <a:rPr lang="en-US" sz="2650" dirty="0"/>
              <a:t>time, a GUID or a random number</a:t>
            </a:r>
          </a:p>
          <a:p>
            <a:pPr>
              <a:lnSpc>
                <a:spcPct val="100000"/>
              </a:lnSpc>
            </a:pPr>
            <a:r>
              <a:rPr lang="en-US" sz="2650" dirty="0"/>
              <a:t>Handling optional values</a:t>
            </a:r>
          </a:p>
          <a:p>
            <a:pPr>
              <a:lnSpc>
                <a:spcPct val="100000"/>
              </a:lnSpc>
            </a:pPr>
            <a:r>
              <a:rPr lang="en-US" sz="2650" dirty="0"/>
              <a:t>“If” conditional statements / control flow</a:t>
            </a:r>
          </a:p>
          <a:p>
            <a:pPr>
              <a:lnSpc>
                <a:spcPct val="100000"/>
              </a:lnSpc>
            </a:pPr>
            <a:r>
              <a:rPr lang="en-US" sz="2650" dirty="0"/>
              <a:t>Working with lists </a:t>
            </a:r>
          </a:p>
        </p:txBody>
      </p:sp>
      <p:sp>
        <p:nvSpPr>
          <p:cNvPr id="7" name="arrow_16">
            <a:extLst>
              <a:ext uri="{FF2B5EF4-FFF2-40B4-BE49-F238E27FC236}">
                <a16:creationId xmlns:a16="http://schemas.microsoft.com/office/drawing/2014/main" id="{1475E8CB-F1DC-452D-87BB-1594BF28B3D5}"/>
              </a:ext>
            </a:extLst>
          </p:cNvPr>
          <p:cNvSpPr>
            <a:spLocks noChangeAspect="1" noEditPoints="1"/>
          </p:cNvSpPr>
          <p:nvPr/>
        </p:nvSpPr>
        <p:spPr bwMode="auto">
          <a:xfrm>
            <a:off x="232840" y="1912450"/>
            <a:ext cx="292646" cy="215695"/>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 name="math">
            <a:extLst>
              <a:ext uri="{FF2B5EF4-FFF2-40B4-BE49-F238E27FC236}">
                <a16:creationId xmlns:a16="http://schemas.microsoft.com/office/drawing/2014/main" id="{B25BCCA2-F1EA-4003-91F5-8BDD2B4B5113}"/>
              </a:ext>
            </a:extLst>
          </p:cNvPr>
          <p:cNvSpPr>
            <a:spLocks noChangeAspect="1" noEditPoints="1"/>
          </p:cNvSpPr>
          <p:nvPr/>
        </p:nvSpPr>
        <p:spPr bwMode="auto">
          <a:xfrm>
            <a:off x="238273" y="2568978"/>
            <a:ext cx="267237" cy="251820"/>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9" name="Beaker_F196">
            <a:extLst>
              <a:ext uri="{FF2B5EF4-FFF2-40B4-BE49-F238E27FC236}">
                <a16:creationId xmlns:a16="http://schemas.microsoft.com/office/drawing/2014/main" id="{DC6E795A-E11D-496B-A339-3DFB529C7DA5}"/>
              </a:ext>
            </a:extLst>
          </p:cNvPr>
          <p:cNvSpPr>
            <a:spLocks noChangeAspect="1" noEditPoints="1"/>
          </p:cNvSpPr>
          <p:nvPr/>
        </p:nvSpPr>
        <p:spPr bwMode="auto">
          <a:xfrm>
            <a:off x="231939" y="3763897"/>
            <a:ext cx="241425" cy="27895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Trackers_EADF">
            <a:extLst>
              <a:ext uri="{FF2B5EF4-FFF2-40B4-BE49-F238E27FC236}">
                <a16:creationId xmlns:a16="http://schemas.microsoft.com/office/drawing/2014/main" id="{60BCFF53-6CC8-49DD-9C99-7319BA4C59A3}"/>
              </a:ext>
            </a:extLst>
          </p:cNvPr>
          <p:cNvSpPr>
            <a:spLocks noChangeAspect="1" noEditPoints="1"/>
          </p:cNvSpPr>
          <p:nvPr/>
        </p:nvSpPr>
        <p:spPr bwMode="auto">
          <a:xfrm>
            <a:off x="239830" y="567860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Relationship_F003">
            <a:extLst>
              <a:ext uri="{FF2B5EF4-FFF2-40B4-BE49-F238E27FC236}">
                <a16:creationId xmlns:a16="http://schemas.microsoft.com/office/drawing/2014/main" id="{DBFD0287-4056-4357-8D5A-73513D70E9C7}"/>
              </a:ext>
            </a:extLst>
          </p:cNvPr>
          <p:cNvSpPr>
            <a:spLocks noChangeAspect="1" noEditPoints="1"/>
          </p:cNvSpPr>
          <p:nvPr/>
        </p:nvSpPr>
        <p:spPr bwMode="auto">
          <a:xfrm>
            <a:off x="205359" y="514861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 name="TextBox 11">
            <a:extLst>
              <a:ext uri="{FF2B5EF4-FFF2-40B4-BE49-F238E27FC236}">
                <a16:creationId xmlns:a16="http://schemas.microsoft.com/office/drawing/2014/main" id="{16E6F629-C2A3-4823-8E1B-8EB5DEF8665D}"/>
              </a:ext>
            </a:extLst>
          </p:cNvPr>
          <p:cNvSpPr txBox="1"/>
          <p:nvPr/>
        </p:nvSpPr>
        <p:spPr>
          <a:xfrm>
            <a:off x="308482" y="4642894"/>
            <a:ext cx="25184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4C5A67"/>
                    </a:gs>
                    <a:gs pos="30000">
                      <a:srgbClr val="4C5A67"/>
                    </a:gs>
                  </a:gsLst>
                  <a:lin ang="5400000" scaled="0"/>
                </a:gradFill>
                <a:effectLst/>
                <a:uLnTx/>
                <a:uFillTx/>
                <a:latin typeface="Calibri" panose="020F0502020204030204"/>
                <a:ea typeface="+mn-ea"/>
                <a:cs typeface="+mn-cs"/>
              </a:rPr>
              <a:t>?</a:t>
            </a:r>
          </a:p>
        </p:txBody>
      </p:sp>
      <p:pic>
        <p:nvPicPr>
          <p:cNvPr id="13" name="Picture 12">
            <a:extLst>
              <a:ext uri="{FF2B5EF4-FFF2-40B4-BE49-F238E27FC236}">
                <a16:creationId xmlns:a16="http://schemas.microsoft.com/office/drawing/2014/main" id="{779E65B3-9CA1-415F-ABB6-4AA31BE3CFF2}"/>
              </a:ext>
            </a:extLst>
          </p:cNvPr>
          <p:cNvPicPr>
            <a:picLocks noChangeAspect="1"/>
          </p:cNvPicPr>
          <p:nvPr/>
        </p:nvPicPr>
        <p:blipFill rotWithShape="1">
          <a:blip r:embed="rId2"/>
          <a:srcRect t="3813"/>
          <a:stretch/>
        </p:blipFill>
        <p:spPr>
          <a:xfrm>
            <a:off x="7440639" y="487"/>
            <a:ext cx="4751362" cy="6857027"/>
          </a:xfrm>
          <a:prstGeom prst="rect">
            <a:avLst/>
          </a:prstGeom>
        </p:spPr>
      </p:pic>
    </p:spTree>
    <p:extLst>
      <p:ext uri="{BB962C8B-B14F-4D97-AF65-F5344CB8AC3E}">
        <p14:creationId xmlns:p14="http://schemas.microsoft.com/office/powerpoint/2010/main" val="1356592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EF49562-6FDC-4BD6-8897-DEAE61D47089}"/>
              </a:ext>
            </a:extLst>
          </p:cNvPr>
          <p:cNvGrpSpPr/>
          <p:nvPr/>
        </p:nvGrpSpPr>
        <p:grpSpPr>
          <a:xfrm>
            <a:off x="1172270" y="2457873"/>
            <a:ext cx="4345932" cy="2838679"/>
            <a:chOff x="489760" y="3802062"/>
            <a:chExt cx="4433077" cy="2895600"/>
          </a:xfrm>
        </p:grpSpPr>
        <p:sp>
          <p:nvSpPr>
            <p:cNvPr id="25" name="Flowchart: Document 24">
              <a:extLst>
                <a:ext uri="{FF2B5EF4-FFF2-40B4-BE49-F238E27FC236}">
                  <a16:creationId xmlns:a16="http://schemas.microsoft.com/office/drawing/2014/main" id="{01951EAD-DBCC-4B2D-B872-0C6A17EA30C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 name="TextBox 25">
              <a:extLst>
                <a:ext uri="{FF2B5EF4-FFF2-40B4-BE49-F238E27FC236}">
                  <a16:creationId xmlns:a16="http://schemas.microsoft.com/office/drawing/2014/main" id="{334265AD-B57E-45E8-9E6A-9EBE867BDBA0}"/>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Expression</a:t>
              </a:r>
            </a:p>
          </p:txBody>
        </p:sp>
        <p:sp>
          <p:nvSpPr>
            <p:cNvPr id="27" name="TextBox 26">
              <a:extLst>
                <a:ext uri="{FF2B5EF4-FFF2-40B4-BE49-F238E27FC236}">
                  <a16:creationId xmlns:a16="http://schemas.microsoft.com/office/drawing/2014/main" id="{3F92B476-78CB-4D9D-8513-253B3527898E}"/>
                </a:ext>
              </a:extLst>
            </p:cNvPr>
            <p:cNvSpPr txBox="1"/>
            <p:nvPr/>
          </p:nvSpPr>
          <p:spPr>
            <a:xfrm>
              <a:off x="489760" y="3819253"/>
              <a:ext cx="2233240" cy="5724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Dynamic content</a:t>
              </a:r>
            </a:p>
          </p:txBody>
        </p:sp>
        <p:sp>
          <p:nvSpPr>
            <p:cNvPr id="28" name="Rectangle 27">
              <a:extLst>
                <a:ext uri="{FF2B5EF4-FFF2-40B4-BE49-F238E27FC236}">
                  <a16:creationId xmlns:a16="http://schemas.microsoft.com/office/drawing/2014/main" id="{3F8595FD-0670-410E-84BD-3A3151FF6198}"/>
                </a:ext>
              </a:extLst>
            </p:cNvPr>
            <p:cNvSpPr/>
            <p:nvPr/>
          </p:nvSpPr>
          <p:spPr bwMode="auto">
            <a:xfrm>
              <a:off x="503237" y="4420453"/>
              <a:ext cx="4419600" cy="69094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A661C53-8D3D-40F8-BD82-735EEFECA3C7}"/>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621627A9-E228-44A3-B560-B993ED7785A4}"/>
                </a:ext>
              </a:extLst>
            </p:cNvPr>
            <p:cNvCxnSpPr>
              <a:cxnSpLocks/>
              <a:endCxn id="28" idx="0"/>
            </p:cNvCxnSpPr>
            <p:nvPr/>
          </p:nvCxnSpPr>
          <p:spPr>
            <a:xfrm>
              <a:off x="552538" y="4411662"/>
              <a:ext cx="2160499" cy="879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ext Placeholder 2">
            <a:extLst>
              <a:ext uri="{FF2B5EF4-FFF2-40B4-BE49-F238E27FC236}">
                <a16:creationId xmlns:a16="http://schemas.microsoft.com/office/drawing/2014/main" id="{2637B031-7839-4770-8584-B6F45E58F649}"/>
              </a:ext>
            </a:extLst>
          </p:cNvPr>
          <p:cNvSpPr>
            <a:spLocks noGrp="1"/>
          </p:cNvSpPr>
          <p:nvPr>
            <p:ph type="body" sz="quarter" idx="4294967295"/>
          </p:nvPr>
        </p:nvSpPr>
        <p:spPr>
          <a:xfrm>
            <a:off x="1185482" y="1588817"/>
            <a:ext cx="4630738" cy="482600"/>
          </a:xfrm>
        </p:spPr>
        <p:txBody>
          <a:bodyPr>
            <a:normAutofit fontScale="92500" lnSpcReduction="10000"/>
          </a:bodyPr>
          <a:lstStyle/>
          <a:p>
            <a:r>
              <a:rPr lang="en-US" sz="3137" b="1" dirty="0">
                <a:solidFill>
                  <a:schemeClr val="accent1"/>
                </a:solidFill>
              </a:rPr>
              <a:t>    Add Dynamic Content</a:t>
            </a:r>
            <a:endParaRPr lang="en-US" sz="3137" dirty="0">
              <a:solidFill>
                <a:schemeClr val="accent1"/>
              </a:solidFill>
            </a:endParaRPr>
          </a:p>
        </p:txBody>
      </p:sp>
      <p:grpSp>
        <p:nvGrpSpPr>
          <p:cNvPr id="4" name="Group 3">
            <a:extLst>
              <a:ext uri="{FF2B5EF4-FFF2-40B4-BE49-F238E27FC236}">
                <a16:creationId xmlns:a16="http://schemas.microsoft.com/office/drawing/2014/main" id="{2001C624-5B9F-406C-B0B9-6D8719B5C5FB}"/>
              </a:ext>
            </a:extLst>
          </p:cNvPr>
          <p:cNvGrpSpPr/>
          <p:nvPr/>
        </p:nvGrpSpPr>
        <p:grpSpPr>
          <a:xfrm>
            <a:off x="1240364" y="1655344"/>
            <a:ext cx="388451" cy="298808"/>
            <a:chOff x="5684837" y="3725862"/>
            <a:chExt cx="396240" cy="304800"/>
          </a:xfrm>
        </p:grpSpPr>
        <p:sp>
          <p:nvSpPr>
            <p:cNvPr id="5" name="Rectangle 4">
              <a:extLst>
                <a:ext uri="{FF2B5EF4-FFF2-40B4-BE49-F238E27FC236}">
                  <a16:creationId xmlns:a16="http://schemas.microsoft.com/office/drawing/2014/main" id="{0534C06B-C047-416B-99EE-512FE37878BE}"/>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50D0E90E-16F3-4F8C-820E-0FE9247AA03D}"/>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Plus Sign 6">
              <a:extLst>
                <a:ext uri="{FF2B5EF4-FFF2-40B4-BE49-F238E27FC236}">
                  <a16:creationId xmlns:a16="http://schemas.microsoft.com/office/drawing/2014/main" id="{824AE5B3-5232-43C6-A0F6-CBAB409780AF}"/>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0D6F6CA0-A941-433A-8C47-BC88190B2836}"/>
              </a:ext>
            </a:extLst>
          </p:cNvPr>
          <p:cNvGrpSpPr/>
          <p:nvPr/>
        </p:nvGrpSpPr>
        <p:grpSpPr>
          <a:xfrm>
            <a:off x="1168362" y="2457873"/>
            <a:ext cx="4345932" cy="2838679"/>
            <a:chOff x="489760" y="3802062"/>
            <a:chExt cx="4433077" cy="2895600"/>
          </a:xfrm>
        </p:grpSpPr>
        <p:sp>
          <p:nvSpPr>
            <p:cNvPr id="9" name="Flowchart: Document 8">
              <a:extLst>
                <a:ext uri="{FF2B5EF4-FFF2-40B4-BE49-F238E27FC236}">
                  <a16:creationId xmlns:a16="http://schemas.microsoft.com/office/drawing/2014/main" id="{94835DF9-4AF4-44AC-957C-7FD1F4F5FA1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 name="TextBox 9">
              <a:extLst>
                <a:ext uri="{FF2B5EF4-FFF2-40B4-BE49-F238E27FC236}">
                  <a16:creationId xmlns:a16="http://schemas.microsoft.com/office/drawing/2014/main" id="{394F3179-6A6D-435B-B5DE-64BEDBD88717}"/>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Expression</a:t>
              </a:r>
            </a:p>
          </p:txBody>
        </p:sp>
        <p:sp>
          <p:nvSpPr>
            <p:cNvPr id="11" name="TextBox 10">
              <a:extLst>
                <a:ext uri="{FF2B5EF4-FFF2-40B4-BE49-F238E27FC236}">
                  <a16:creationId xmlns:a16="http://schemas.microsoft.com/office/drawing/2014/main" id="{ACE699C5-A78A-4F4B-AAC4-9C014EC268B3}"/>
                </a:ext>
              </a:extLst>
            </p:cNvPr>
            <p:cNvSpPr txBox="1"/>
            <p:nvPr/>
          </p:nvSpPr>
          <p:spPr>
            <a:xfrm>
              <a:off x="489760" y="3819253"/>
              <a:ext cx="2233240" cy="5724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Dynamic content</a:t>
              </a:r>
            </a:p>
          </p:txBody>
        </p:sp>
        <p:sp>
          <p:nvSpPr>
            <p:cNvPr id="12" name="Rectangle 11">
              <a:extLst>
                <a:ext uri="{FF2B5EF4-FFF2-40B4-BE49-F238E27FC236}">
                  <a16:creationId xmlns:a16="http://schemas.microsoft.com/office/drawing/2014/main" id="{ACD17ACA-A0DF-42E8-BEC0-DB301712032F}"/>
                </a:ext>
              </a:extLst>
            </p:cNvPr>
            <p:cNvSpPr/>
            <p:nvPr/>
          </p:nvSpPr>
          <p:spPr bwMode="auto">
            <a:xfrm>
              <a:off x="503237" y="4420453"/>
              <a:ext cx="4419600" cy="121920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846B06A-F129-4F8B-BB2E-1A59812310B1}"/>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TextBox 17">
              <a:extLst>
                <a:ext uri="{FF2B5EF4-FFF2-40B4-BE49-F238E27FC236}">
                  <a16:creationId xmlns:a16="http://schemas.microsoft.com/office/drawing/2014/main" id="{EB662CE5-B431-489F-8B7B-8067EF843A9F}"/>
                </a:ext>
              </a:extLst>
            </p:cNvPr>
            <p:cNvSpPr txBox="1"/>
            <p:nvPr/>
          </p:nvSpPr>
          <p:spPr>
            <a:xfrm>
              <a:off x="635476" y="4428132"/>
              <a:ext cx="669094" cy="6832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745" b="1" i="1" u="none" strike="noStrike" kern="1200" cap="none" spc="0" normalizeH="0" baseline="0" noProof="0" dirty="0" err="1">
                  <a:ln>
                    <a:noFill/>
                  </a:ln>
                  <a:gradFill>
                    <a:gsLst>
                      <a:gs pos="2917">
                        <a:srgbClr val="353535"/>
                      </a:gs>
                      <a:gs pos="30000">
                        <a:srgbClr val="353535"/>
                      </a:gs>
                    </a:gsLst>
                    <a:lin ang="5400000" scaled="0"/>
                  </a:gradFill>
                  <a:effectLst/>
                  <a:uLnTx/>
                  <a:uFillTx/>
                  <a:latin typeface="Times New Roman" panose="02020603050405020304" pitchFamily="18" charset="0"/>
                  <a:ea typeface="+mn-ea"/>
                  <a:cs typeface="Times New Roman" panose="02020603050405020304" pitchFamily="18" charset="0"/>
                </a:rPr>
                <a:t>fx</a:t>
              </a:r>
              <a:endParaRPr kumimoji="0" lang="en-US" sz="2745" b="1" i="1" u="none" strike="noStrike" kern="1200" cap="none" spc="0" normalizeH="0" baseline="0" noProof="0" dirty="0">
                <a:ln>
                  <a:noFill/>
                </a:ln>
                <a:gradFill>
                  <a:gsLst>
                    <a:gs pos="2917">
                      <a:srgbClr val="353535"/>
                    </a:gs>
                    <a:gs pos="30000">
                      <a:srgbClr val="353535"/>
                    </a:gs>
                  </a:gsLst>
                  <a:lin ang="5400000" scaled="0"/>
                </a:gradFill>
                <a:effectLst/>
                <a:uLnTx/>
                <a:uFillTx/>
                <a:latin typeface="Times New Roman" panose="02020603050405020304" pitchFamily="18" charset="0"/>
                <a:ea typeface="+mn-ea"/>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D8701CCC-B0D6-4E48-A27E-5AF1F3760559}"/>
                </a:ext>
              </a:extLst>
            </p:cNvPr>
            <p:cNvCxnSpPr/>
            <p:nvPr/>
          </p:nvCxnSpPr>
          <p:spPr>
            <a:xfrm>
              <a:off x="2865437" y="4411662"/>
              <a:ext cx="1526508"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EFE5DC1-1286-4334-8816-E6DE8D425862}"/>
                </a:ext>
              </a:extLst>
            </p:cNvPr>
            <p:cNvSpPr/>
            <p:nvPr/>
          </p:nvSpPr>
          <p:spPr bwMode="auto">
            <a:xfrm>
              <a:off x="3551237" y="5103193"/>
              <a:ext cx="1285823" cy="471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OK</a:t>
              </a:r>
            </a:p>
          </p:txBody>
        </p:sp>
      </p:grpSp>
      <p:sp>
        <p:nvSpPr>
          <p:cNvPr id="36" name="Oval 35">
            <a:extLst>
              <a:ext uri="{FF2B5EF4-FFF2-40B4-BE49-F238E27FC236}">
                <a16:creationId xmlns:a16="http://schemas.microsoft.com/office/drawing/2014/main" id="{A2AC1102-7BAA-4F0A-99B7-20FFD58FA371}"/>
              </a:ext>
            </a:extLst>
          </p:cNvPr>
          <p:cNvSpPr/>
          <p:nvPr/>
        </p:nvSpPr>
        <p:spPr bwMode="auto">
          <a:xfrm>
            <a:off x="343941" y="1561448"/>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a:t>
            </a:r>
          </a:p>
        </p:txBody>
      </p:sp>
      <p:sp>
        <p:nvSpPr>
          <p:cNvPr id="37" name="Oval 36">
            <a:extLst>
              <a:ext uri="{FF2B5EF4-FFF2-40B4-BE49-F238E27FC236}">
                <a16:creationId xmlns:a16="http://schemas.microsoft.com/office/drawing/2014/main" id="{8C3E0336-49EC-4242-8AF2-9A1414055AAC}"/>
              </a:ext>
            </a:extLst>
          </p:cNvPr>
          <p:cNvSpPr/>
          <p:nvPr/>
        </p:nvSpPr>
        <p:spPr bwMode="auto">
          <a:xfrm>
            <a:off x="343941" y="2540304"/>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2</a:t>
            </a:r>
          </a:p>
        </p:txBody>
      </p:sp>
      <p:sp>
        <p:nvSpPr>
          <p:cNvPr id="38" name="Oval 37">
            <a:extLst>
              <a:ext uri="{FF2B5EF4-FFF2-40B4-BE49-F238E27FC236}">
                <a16:creationId xmlns:a16="http://schemas.microsoft.com/office/drawing/2014/main" id="{C36527C6-8989-4041-9BE1-F9E799DE09F2}"/>
              </a:ext>
            </a:extLst>
          </p:cNvPr>
          <p:cNvSpPr/>
          <p:nvPr/>
        </p:nvSpPr>
        <p:spPr bwMode="auto">
          <a:xfrm>
            <a:off x="343941" y="5819466"/>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3</a:t>
            </a:r>
          </a:p>
        </p:txBody>
      </p:sp>
      <p:sp>
        <p:nvSpPr>
          <p:cNvPr id="39" name="TextBox 38">
            <a:extLst>
              <a:ext uri="{FF2B5EF4-FFF2-40B4-BE49-F238E27FC236}">
                <a16:creationId xmlns:a16="http://schemas.microsoft.com/office/drawing/2014/main" id="{7D3686A6-F114-4B2B-845D-ABEF3DA2CE49}"/>
              </a:ext>
            </a:extLst>
          </p:cNvPr>
          <p:cNvSpPr txBox="1"/>
          <p:nvPr/>
        </p:nvSpPr>
        <p:spPr>
          <a:xfrm>
            <a:off x="1837982" y="3132795"/>
            <a:ext cx="3721945" cy="5340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replace(body('</a:t>
            </a:r>
            <a:r>
              <a:rPr kumimoji="0" lang="en-US" sz="18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Get_record</a:t>
            </a: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a:t>
            </a:r>
          </a:p>
        </p:txBody>
      </p:sp>
      <p:grpSp>
        <p:nvGrpSpPr>
          <p:cNvPr id="52" name="Group 51">
            <a:extLst>
              <a:ext uri="{FF2B5EF4-FFF2-40B4-BE49-F238E27FC236}">
                <a16:creationId xmlns:a16="http://schemas.microsoft.com/office/drawing/2014/main" id="{593273BF-42CF-45BB-A5C5-92D299176A5A}"/>
              </a:ext>
            </a:extLst>
          </p:cNvPr>
          <p:cNvGrpSpPr/>
          <p:nvPr/>
        </p:nvGrpSpPr>
        <p:grpSpPr>
          <a:xfrm>
            <a:off x="1178876" y="5503920"/>
            <a:ext cx="8285322" cy="1248133"/>
            <a:chOff x="1202514" y="5613788"/>
            <a:chExt cx="8451460" cy="1273161"/>
          </a:xfrm>
        </p:grpSpPr>
        <p:sp>
          <p:nvSpPr>
            <p:cNvPr id="40" name="Rectangle 39">
              <a:extLst>
                <a:ext uri="{FF2B5EF4-FFF2-40B4-BE49-F238E27FC236}">
                  <a16:creationId xmlns:a16="http://schemas.microsoft.com/office/drawing/2014/main" id="{B144C966-0114-4E4A-9FC4-5FDB00B1F267}"/>
                </a:ext>
              </a:extLst>
            </p:cNvPr>
            <p:cNvSpPr/>
            <p:nvPr/>
          </p:nvSpPr>
          <p:spPr bwMode="auto">
            <a:xfrm>
              <a:off x="1202514" y="5613788"/>
              <a:ext cx="8444723" cy="1273161"/>
            </a:xfrm>
            <a:prstGeom prst="rec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Rectangle 42">
              <a:extLst>
                <a:ext uri="{FF2B5EF4-FFF2-40B4-BE49-F238E27FC236}">
                  <a16:creationId xmlns:a16="http://schemas.microsoft.com/office/drawing/2014/main" id="{CB2B0221-81EC-4F69-AE64-B7854C29A4CD}"/>
                </a:ext>
              </a:extLst>
            </p:cNvPr>
            <p:cNvSpPr/>
            <p:nvPr/>
          </p:nvSpPr>
          <p:spPr bwMode="auto">
            <a:xfrm>
              <a:off x="1209252" y="5614161"/>
              <a:ext cx="612648" cy="612648"/>
            </a:xfrm>
            <a:prstGeom prst="rect">
              <a:avLst/>
            </a:prstGeom>
            <a:solidFill>
              <a:srgbClr val="8C6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7918DA54-CA3A-4B42-A182-6D1A71ECBE19}"/>
                </a:ext>
              </a:extLst>
            </p:cNvPr>
            <p:cNvSpPr/>
            <p:nvPr/>
          </p:nvSpPr>
          <p:spPr bwMode="auto">
            <a:xfrm>
              <a:off x="1828637" y="5614161"/>
              <a:ext cx="7825337" cy="612648"/>
            </a:xfrm>
            <a:prstGeom prst="rect">
              <a:avLst/>
            </a:prstGeom>
            <a:solidFill>
              <a:srgbClr val="EEE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Action name</a:t>
              </a:r>
            </a:p>
          </p:txBody>
        </p:sp>
        <p:sp>
          <p:nvSpPr>
            <p:cNvPr id="45" name="TextBox 44">
              <a:extLst>
                <a:ext uri="{FF2B5EF4-FFF2-40B4-BE49-F238E27FC236}">
                  <a16:creationId xmlns:a16="http://schemas.microsoft.com/office/drawing/2014/main" id="{A8FDAEAD-4688-4F6B-8B35-9F3639538BEC}"/>
                </a:ext>
              </a:extLst>
            </p:cNvPr>
            <p:cNvSpPr txBox="1"/>
            <p:nvPr/>
          </p:nvSpPr>
          <p:spPr>
            <a:xfrm>
              <a:off x="1258553" y="6296702"/>
              <a:ext cx="912750" cy="517065"/>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Inputs</a:t>
              </a:r>
            </a:p>
          </p:txBody>
        </p:sp>
        <p:sp>
          <p:nvSpPr>
            <p:cNvPr id="46" name="Rectangle 45">
              <a:extLst>
                <a:ext uri="{FF2B5EF4-FFF2-40B4-BE49-F238E27FC236}">
                  <a16:creationId xmlns:a16="http://schemas.microsoft.com/office/drawing/2014/main" id="{A8F286CA-94A2-4A60-A9F8-C49F7D0A98F3}"/>
                </a:ext>
              </a:extLst>
            </p:cNvPr>
            <p:cNvSpPr/>
            <p:nvPr/>
          </p:nvSpPr>
          <p:spPr bwMode="auto">
            <a:xfrm>
              <a:off x="2408237" y="6316662"/>
              <a:ext cx="7080869" cy="477160"/>
            </a:xfrm>
            <a:prstGeom prst="rect">
              <a:avLst/>
            </a:prstGeom>
            <a:solidFill>
              <a:schemeClr val="bg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15EDAED9-686C-4468-B812-D8A2B88F3B48}"/>
              </a:ext>
            </a:extLst>
          </p:cNvPr>
          <p:cNvGrpSpPr/>
          <p:nvPr/>
        </p:nvGrpSpPr>
        <p:grpSpPr>
          <a:xfrm>
            <a:off x="2435599" y="6249521"/>
            <a:ext cx="1942254" cy="358570"/>
            <a:chOff x="2484437" y="6374340"/>
            <a:chExt cx="1981200" cy="365760"/>
          </a:xfrm>
        </p:grpSpPr>
        <p:sp>
          <p:nvSpPr>
            <p:cNvPr id="48" name="Rectangle 47">
              <a:extLst>
                <a:ext uri="{FF2B5EF4-FFF2-40B4-BE49-F238E27FC236}">
                  <a16:creationId xmlns:a16="http://schemas.microsoft.com/office/drawing/2014/main" id="{9D3F7A0C-EC98-4E43-A9F0-3E8046B9CB51}"/>
                </a:ext>
              </a:extLst>
            </p:cNvPr>
            <p:cNvSpPr/>
            <p:nvPr/>
          </p:nvSpPr>
          <p:spPr bwMode="auto">
            <a:xfrm>
              <a:off x="2484437" y="6374340"/>
              <a:ext cx="365760" cy="365760"/>
            </a:xfrm>
            <a:prstGeom prst="rect">
              <a:avLst/>
            </a:prstGeom>
            <a:solidFill>
              <a:srgbClr val="AD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1" u="none" strike="noStrike" kern="1200" cap="none" spc="0" normalizeH="0" baseline="0" noProof="0" dirty="0" err="1">
                  <a:ln>
                    <a:noFill/>
                  </a:ln>
                  <a:gradFill>
                    <a:gsLst>
                      <a:gs pos="0">
                        <a:srgbClr val="FFFFFF"/>
                      </a:gs>
                      <a:gs pos="100000">
                        <a:srgbClr val="FFFFFF"/>
                      </a:gs>
                    </a:gsLst>
                    <a:lin ang="5400000" scaled="0"/>
                  </a:gradFill>
                  <a:effectLst/>
                  <a:uLnTx/>
                  <a:uFillTx/>
                  <a:latin typeface="Times New Roman" panose="02020603050405020304" pitchFamily="18" charset="0"/>
                  <a:ea typeface="Segoe UI" pitchFamily="34" charset="0"/>
                  <a:cs typeface="Times New Roman" panose="02020603050405020304" pitchFamily="18" charset="0"/>
                </a:rPr>
                <a:t>fx</a:t>
              </a:r>
              <a:endParaRPr kumimoji="0" lang="en-US" sz="1961" b="1" i="1" u="none" strike="noStrike" kern="1200" cap="none" spc="0" normalizeH="0" baseline="0" noProof="0" dirty="0">
                <a:ln>
                  <a:noFill/>
                </a:ln>
                <a:gradFill>
                  <a:gsLst>
                    <a:gs pos="0">
                      <a:srgbClr val="FFFFFF"/>
                    </a:gs>
                    <a:gs pos="100000">
                      <a:srgbClr val="FFFFFF"/>
                    </a:gs>
                  </a:gsLst>
                  <a:lin ang="5400000" scaled="0"/>
                </a:gradFill>
                <a:effectLst/>
                <a:uLnTx/>
                <a:uFillTx/>
                <a:latin typeface="Times New Roman" panose="02020603050405020304" pitchFamily="18" charset="0"/>
                <a:ea typeface="Segoe UI" pitchFamily="34" charset="0"/>
                <a:cs typeface="Times New Roman" panose="02020603050405020304" pitchFamily="18" charset="0"/>
              </a:endParaRPr>
            </a:p>
          </p:txBody>
        </p:sp>
        <p:sp>
          <p:nvSpPr>
            <p:cNvPr id="49" name="Rectangle 48">
              <a:extLst>
                <a:ext uri="{FF2B5EF4-FFF2-40B4-BE49-F238E27FC236}">
                  <a16:creationId xmlns:a16="http://schemas.microsoft.com/office/drawing/2014/main" id="{6201A6A2-9DDF-4181-A2DE-3B10F3E27F79}"/>
                </a:ext>
              </a:extLst>
            </p:cNvPr>
            <p:cNvSpPr/>
            <p:nvPr/>
          </p:nvSpPr>
          <p:spPr bwMode="auto">
            <a:xfrm>
              <a:off x="2850197" y="6374340"/>
              <a:ext cx="1615440" cy="365760"/>
            </a:xfrm>
            <a:prstGeom prst="rect">
              <a:avLst/>
            </a:prstGeom>
            <a:solidFill>
              <a:srgbClr val="F3D9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rPr>
                <a:t>replace(…)</a:t>
              </a:r>
            </a:p>
          </p:txBody>
        </p:sp>
        <p:sp>
          <p:nvSpPr>
            <p:cNvPr id="50" name="Multiplication Sign 49">
              <a:extLst>
                <a:ext uri="{FF2B5EF4-FFF2-40B4-BE49-F238E27FC236}">
                  <a16:creationId xmlns:a16="http://schemas.microsoft.com/office/drawing/2014/main" id="{D7480C1B-CD52-4136-AA8A-F48F4CF102D0}"/>
                </a:ext>
              </a:extLst>
            </p:cNvPr>
            <p:cNvSpPr/>
            <p:nvPr/>
          </p:nvSpPr>
          <p:spPr bwMode="auto">
            <a:xfrm>
              <a:off x="4206616" y="6460513"/>
              <a:ext cx="225391" cy="225124"/>
            </a:xfrm>
            <a:prstGeom prst="mathMultiply">
              <a:avLst>
                <a:gd name="adj1" fmla="val 667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endParaRPr>
            </a:p>
          </p:txBody>
        </p:sp>
      </p:grpSp>
      <p:sp>
        <p:nvSpPr>
          <p:cNvPr id="41" name="Title 3">
            <a:extLst>
              <a:ext uri="{FF2B5EF4-FFF2-40B4-BE49-F238E27FC236}">
                <a16:creationId xmlns:a16="http://schemas.microsoft.com/office/drawing/2014/main" id="{920DB732-B21F-4974-9A7F-3AC8BB2CC79D}"/>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rPr>
              <a:t>How to create expressions </a:t>
            </a:r>
            <a:endParaRPr kumimoji="0" lang="en-GB"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endParaRPr>
          </a:p>
        </p:txBody>
      </p:sp>
    </p:spTree>
    <p:extLst>
      <p:ext uri="{BB962C8B-B14F-4D97-AF65-F5344CB8AC3E}">
        <p14:creationId xmlns:p14="http://schemas.microsoft.com/office/powerpoint/2010/main" val="235185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50"/>
                                        <p:tgtEl>
                                          <p:spTgt spid="3">
                                            <p:txEl>
                                              <p:pRg st="0" end="0"/>
                                            </p:txEl>
                                          </p:spTgt>
                                        </p:tgtEl>
                                      </p:cBhvr>
                                    </p:animEffect>
                                    <p:anim calcmode="lin" valueType="num">
                                      <p:cBhvr>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250"/>
                                        <p:tgtEl>
                                          <p:spTgt spid="36"/>
                                        </p:tgtEl>
                                      </p:cBhvr>
                                    </p:animEffect>
                                    <p:anim calcmode="lin" valueType="num">
                                      <p:cBhvr>
                                        <p:cTn id="18" dur="250" fill="hold"/>
                                        <p:tgtEl>
                                          <p:spTgt spid="36"/>
                                        </p:tgtEl>
                                        <p:attrNameLst>
                                          <p:attrName>ppt_x</p:attrName>
                                        </p:attrNameLst>
                                      </p:cBhvr>
                                      <p:tavLst>
                                        <p:tav tm="0">
                                          <p:val>
                                            <p:strVal val="#ppt_x"/>
                                          </p:val>
                                        </p:tav>
                                        <p:tav tm="100000">
                                          <p:val>
                                            <p:strVal val="#ppt_x"/>
                                          </p:val>
                                        </p:tav>
                                      </p:tavLst>
                                    </p:anim>
                                    <p:anim calcmode="lin" valueType="num">
                                      <p:cBhvr>
                                        <p:cTn id="19" dur="25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250"/>
                                        <p:tgtEl>
                                          <p:spTgt spid="37"/>
                                        </p:tgtEl>
                                      </p:cBhvr>
                                    </p:animEffect>
                                    <p:anim calcmode="lin" valueType="num">
                                      <p:cBhvr>
                                        <p:cTn id="25" dur="250" fill="hold"/>
                                        <p:tgtEl>
                                          <p:spTgt spid="37"/>
                                        </p:tgtEl>
                                        <p:attrNameLst>
                                          <p:attrName>ppt_x</p:attrName>
                                        </p:attrNameLst>
                                      </p:cBhvr>
                                      <p:tavLst>
                                        <p:tav tm="0">
                                          <p:val>
                                            <p:strVal val="#ppt_x"/>
                                          </p:val>
                                        </p:tav>
                                        <p:tav tm="100000">
                                          <p:val>
                                            <p:strVal val="#ppt_x"/>
                                          </p:val>
                                        </p:tav>
                                      </p:tavLst>
                                    </p:anim>
                                    <p:anim calcmode="lin" valueType="num">
                                      <p:cBhvr>
                                        <p:cTn id="26" dur="250" fill="hold"/>
                                        <p:tgtEl>
                                          <p:spTgt spid="3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250"/>
                                        <p:tgtEl>
                                          <p:spTgt spid="24"/>
                                        </p:tgtEl>
                                      </p:cBhvr>
                                    </p:animEffect>
                                    <p:anim calcmode="lin" valueType="num">
                                      <p:cBhvr>
                                        <p:cTn id="30" dur="250" fill="hold"/>
                                        <p:tgtEl>
                                          <p:spTgt spid="24"/>
                                        </p:tgtEl>
                                        <p:attrNameLst>
                                          <p:attrName>ppt_x</p:attrName>
                                        </p:attrNameLst>
                                      </p:cBhvr>
                                      <p:tavLst>
                                        <p:tav tm="0">
                                          <p:val>
                                            <p:strVal val="#ppt_x"/>
                                          </p:val>
                                        </p:tav>
                                        <p:tav tm="100000">
                                          <p:val>
                                            <p:strVal val="#ppt_x"/>
                                          </p:val>
                                        </p:tav>
                                      </p:tavLst>
                                    </p:anim>
                                    <p:anim calcmode="lin" valueType="num">
                                      <p:cBhvr>
                                        <p:cTn id="31" dur="25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250"/>
                                        <p:tgtEl>
                                          <p:spTgt spid="52"/>
                                        </p:tgtEl>
                                      </p:cBhvr>
                                    </p:animEffect>
                                    <p:anim calcmode="lin" valueType="num">
                                      <p:cBhvr>
                                        <p:cTn id="46" dur="250" fill="hold"/>
                                        <p:tgtEl>
                                          <p:spTgt spid="52"/>
                                        </p:tgtEl>
                                        <p:attrNameLst>
                                          <p:attrName>ppt_x</p:attrName>
                                        </p:attrNameLst>
                                      </p:cBhvr>
                                      <p:tavLst>
                                        <p:tav tm="0">
                                          <p:val>
                                            <p:strVal val="#ppt_x"/>
                                          </p:val>
                                        </p:tav>
                                        <p:tav tm="100000">
                                          <p:val>
                                            <p:strVal val="#ppt_x"/>
                                          </p:val>
                                        </p:tav>
                                      </p:tavLst>
                                    </p:anim>
                                    <p:anim calcmode="lin" valueType="num">
                                      <p:cBhvr>
                                        <p:cTn id="47" dur="250" fill="hold"/>
                                        <p:tgtEl>
                                          <p:spTgt spid="52"/>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250"/>
                                        <p:tgtEl>
                                          <p:spTgt spid="51"/>
                                        </p:tgtEl>
                                      </p:cBhvr>
                                    </p:animEffect>
                                    <p:anim calcmode="lin" valueType="num">
                                      <p:cBhvr>
                                        <p:cTn id="51" dur="250" fill="hold"/>
                                        <p:tgtEl>
                                          <p:spTgt spid="51"/>
                                        </p:tgtEl>
                                        <p:attrNameLst>
                                          <p:attrName>ppt_x</p:attrName>
                                        </p:attrNameLst>
                                      </p:cBhvr>
                                      <p:tavLst>
                                        <p:tav tm="0">
                                          <p:val>
                                            <p:strVal val="#ppt_x"/>
                                          </p:val>
                                        </p:tav>
                                        <p:tav tm="100000">
                                          <p:val>
                                            <p:strVal val="#ppt_x"/>
                                          </p:val>
                                        </p:tav>
                                      </p:tavLst>
                                    </p:anim>
                                    <p:anim calcmode="lin" valueType="num">
                                      <p:cBhvr>
                                        <p:cTn id="52" dur="250" fill="hold"/>
                                        <p:tgtEl>
                                          <p:spTgt spid="5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250"/>
                                        <p:tgtEl>
                                          <p:spTgt spid="38"/>
                                        </p:tgtEl>
                                      </p:cBhvr>
                                    </p:animEffect>
                                    <p:anim calcmode="lin" valueType="num">
                                      <p:cBhvr>
                                        <p:cTn id="56" dur="250" fill="hold"/>
                                        <p:tgtEl>
                                          <p:spTgt spid="38"/>
                                        </p:tgtEl>
                                        <p:attrNameLst>
                                          <p:attrName>ppt_x</p:attrName>
                                        </p:attrNameLst>
                                      </p:cBhvr>
                                      <p:tavLst>
                                        <p:tav tm="0">
                                          <p:val>
                                            <p:strVal val="#ppt_x"/>
                                          </p:val>
                                        </p:tav>
                                        <p:tav tm="100000">
                                          <p:val>
                                            <p:strVal val="#ppt_x"/>
                                          </p:val>
                                        </p:tav>
                                      </p:tavLst>
                                    </p:anim>
                                    <p:anim calcmode="lin" valueType="num">
                                      <p:cBhvr>
                                        <p:cTn id="57" dur="25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6" grpId="0" animBg="1"/>
      <p:bldP spid="37" grpId="0" animBg="1"/>
      <p:bldP spid="38" grpId="0" animBg="1"/>
      <p:bldP spid="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CE8743-7F93-4E2D-986B-D6293134EB5A}"/>
              </a:ext>
            </a:extLst>
          </p:cNvPr>
          <p:cNvSpPr/>
          <p:nvPr/>
        </p:nvSpPr>
        <p:spPr bwMode="auto">
          <a:xfrm>
            <a:off x="0" y="1778322"/>
            <a:ext cx="12192001" cy="91615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C6EA00E5-6886-40FA-B3DC-DF718C004177}"/>
              </a:ext>
            </a:extLst>
          </p:cNvPr>
          <p:cNvSpPr/>
          <p:nvPr/>
        </p:nvSpPr>
        <p:spPr bwMode="auto">
          <a:xfrm>
            <a:off x="119835" y="1900927"/>
            <a:ext cx="11953490" cy="6698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TextBox 9">
            <a:extLst>
              <a:ext uri="{FF2B5EF4-FFF2-40B4-BE49-F238E27FC236}">
                <a16:creationId xmlns:a16="http://schemas.microsoft.com/office/drawing/2014/main" id="{FBB9B83E-A2B2-49A1-BABB-9478BAF62867}"/>
              </a:ext>
            </a:extLst>
          </p:cNvPr>
          <p:cNvSpPr txBox="1"/>
          <p:nvPr/>
        </p:nvSpPr>
        <p:spPr>
          <a:xfrm>
            <a:off x="812766" y="1906345"/>
            <a:ext cx="11281171" cy="66982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745"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replace('Title: placeholder', 'placeholder', 'Flow')</a:t>
            </a:r>
          </a:p>
        </p:txBody>
      </p:sp>
      <p:sp>
        <p:nvSpPr>
          <p:cNvPr id="17" name="TextBox 16">
            <a:extLst>
              <a:ext uri="{FF2B5EF4-FFF2-40B4-BE49-F238E27FC236}">
                <a16:creationId xmlns:a16="http://schemas.microsoft.com/office/drawing/2014/main" id="{778FD364-E6DB-4C5E-B6CC-86DB41E2745F}"/>
              </a:ext>
            </a:extLst>
          </p:cNvPr>
          <p:cNvSpPr txBox="1"/>
          <p:nvPr/>
        </p:nvSpPr>
        <p:spPr>
          <a:xfrm>
            <a:off x="268080" y="3357725"/>
            <a:ext cx="11430575" cy="615522"/>
          </a:xfrm>
          <a:prstGeom prst="rect">
            <a:avLst/>
          </a:prstGeom>
          <a:noFill/>
        </p:spPr>
        <p:txBody>
          <a:bodyPr wrap="square" lIns="179285" tIns="143428" rIns="179285" bIns="143428" rtlCol="0">
            <a:spAutoFit/>
          </a:bodyPr>
          <a:lstStyle/>
          <a:p>
            <a:pPr marL="448193" marR="0" lvl="0" indent="-448193" algn="l" defTabSz="914400" rtl="0" eaLnBrk="1" fontAlgn="auto" latinLnBrk="0" hangingPunct="1">
              <a:lnSpc>
                <a:spcPct val="90000"/>
              </a:lnSpc>
              <a:spcBef>
                <a:spcPts val="0"/>
              </a:spcBef>
              <a:spcAft>
                <a:spcPts val="588"/>
              </a:spcAft>
              <a:buClrTx/>
              <a:buSzTx/>
              <a:buFontTx/>
              <a:buAutoNum type="arabicPeriod"/>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Expression name: </a:t>
            </a: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replace</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6" name="TextBox 25">
            <a:extLst>
              <a:ext uri="{FF2B5EF4-FFF2-40B4-BE49-F238E27FC236}">
                <a16:creationId xmlns:a16="http://schemas.microsoft.com/office/drawing/2014/main" id="{EDE222EE-739E-49B5-B6D8-0086D4A77121}"/>
              </a:ext>
            </a:extLst>
          </p:cNvPr>
          <p:cNvSpPr txBox="1"/>
          <p:nvPr/>
        </p:nvSpPr>
        <p:spPr>
          <a:xfrm>
            <a:off x="268080" y="3891781"/>
            <a:ext cx="11430575" cy="615522"/>
          </a:xfrm>
          <a:prstGeom prst="rect">
            <a:avLst/>
          </a:prstGeom>
          <a:noFill/>
        </p:spPr>
        <p:txBody>
          <a:bodyPr wrap="square" lIns="179285" tIns="143428" rIns="179285" bIns="143428" rtlCol="0">
            <a:spAutoFit/>
          </a:bodyPr>
          <a:lstStyle/>
          <a:p>
            <a:pPr marL="448193" marR="0" lvl="0" indent="-448193" algn="l" defTabSz="914400" rtl="0" eaLnBrk="1" fontAlgn="auto" latinLnBrk="0" hangingPunct="1">
              <a:lnSpc>
                <a:spcPct val="90000"/>
              </a:lnSpc>
              <a:spcBef>
                <a:spcPts val="0"/>
              </a:spcBef>
              <a:spcAft>
                <a:spcPts val="588"/>
              </a:spcAft>
              <a:buClrTx/>
              <a:buSzTx/>
              <a:buFont typeface="+mj-lt"/>
              <a:buAutoNum type="arabicPeriod" startAt="2"/>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One or more parameters, separated by commas</a:t>
            </a:r>
          </a:p>
        </p:txBody>
      </p:sp>
      <p:sp>
        <p:nvSpPr>
          <p:cNvPr id="27" name="TextBox 26">
            <a:extLst>
              <a:ext uri="{FF2B5EF4-FFF2-40B4-BE49-F238E27FC236}">
                <a16:creationId xmlns:a16="http://schemas.microsoft.com/office/drawing/2014/main" id="{3BD799BC-FE1D-4A80-969C-D8A90C1833A2}"/>
              </a:ext>
            </a:extLst>
          </p:cNvPr>
          <p:cNvSpPr txBox="1"/>
          <p:nvPr/>
        </p:nvSpPr>
        <p:spPr>
          <a:xfrm>
            <a:off x="268080" y="4452993"/>
            <a:ext cx="11430575" cy="615522"/>
          </a:xfrm>
          <a:prstGeom prst="rect">
            <a:avLst/>
          </a:prstGeom>
          <a:noFill/>
        </p:spPr>
        <p:txBody>
          <a:bodyPr wrap="square" lIns="179285" tIns="143428" rIns="179285" bIns="143428" rtlCol="0">
            <a:spAutoFit/>
          </a:bodyPr>
          <a:lstStyle/>
          <a:p>
            <a:pPr marL="448193" marR="0" lvl="0" indent="-448193" algn="l" defTabSz="914400" rtl="0" eaLnBrk="1" fontAlgn="auto" latinLnBrk="0" hangingPunct="1">
              <a:lnSpc>
                <a:spcPct val="90000"/>
              </a:lnSpc>
              <a:spcBef>
                <a:spcPts val="0"/>
              </a:spcBef>
              <a:spcAft>
                <a:spcPts val="588"/>
              </a:spcAft>
              <a:buClrTx/>
              <a:buSzTx/>
              <a:buFont typeface="+mj-lt"/>
              <a:buAutoNum type="arabicPeriod" startAt="3"/>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Use single quotes around static text</a:t>
            </a:r>
            <a:endParaRPr kumimoji="0" lang="en-US" sz="2353"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30" name="TextBox 29">
            <a:extLst>
              <a:ext uri="{FF2B5EF4-FFF2-40B4-BE49-F238E27FC236}">
                <a16:creationId xmlns:a16="http://schemas.microsoft.com/office/drawing/2014/main" id="{A046F0DA-21DC-4176-A5E6-F192BC6875B0}"/>
              </a:ext>
            </a:extLst>
          </p:cNvPr>
          <p:cNvSpPr txBox="1"/>
          <p:nvPr/>
        </p:nvSpPr>
        <p:spPr>
          <a:xfrm>
            <a:off x="268080" y="5058010"/>
            <a:ext cx="11430575" cy="615522"/>
          </a:xfrm>
          <a:prstGeom prst="rect">
            <a:avLst/>
          </a:prstGeom>
          <a:noFill/>
        </p:spPr>
        <p:txBody>
          <a:bodyPr wrap="square" lIns="179285" tIns="143428" rIns="179285" bIns="143428" rtlCol="0">
            <a:spAutoFit/>
          </a:bodyPr>
          <a:lstStyle/>
          <a:p>
            <a:pPr marL="448193" marR="0" lvl="0" indent="-448193" algn="l" defTabSz="914400" rtl="0" eaLnBrk="1" fontAlgn="auto" latinLnBrk="0" hangingPunct="1">
              <a:lnSpc>
                <a:spcPct val="90000"/>
              </a:lnSpc>
              <a:spcBef>
                <a:spcPts val="0"/>
              </a:spcBef>
              <a:spcAft>
                <a:spcPts val="588"/>
              </a:spcAft>
              <a:buClrTx/>
              <a:buSzTx/>
              <a:buFont typeface="+mj-lt"/>
              <a:buAutoNum type="arabicPeriod" startAt="4"/>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Include expressions in other expressions</a:t>
            </a:r>
            <a:endParaRPr kumimoji="0" lang="en-US" sz="2353" b="0" i="1"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endParaRPr>
          </a:p>
        </p:txBody>
      </p:sp>
      <p:sp>
        <p:nvSpPr>
          <p:cNvPr id="4" name="TextBox 3">
            <a:extLst>
              <a:ext uri="{FF2B5EF4-FFF2-40B4-BE49-F238E27FC236}">
                <a16:creationId xmlns:a16="http://schemas.microsoft.com/office/drawing/2014/main" id="{295B6C9C-09EF-4AE7-B6A7-02B776015460}"/>
              </a:ext>
            </a:extLst>
          </p:cNvPr>
          <p:cNvSpPr txBox="1"/>
          <p:nvPr/>
        </p:nvSpPr>
        <p:spPr>
          <a:xfrm>
            <a:off x="194538" y="1839769"/>
            <a:ext cx="739230" cy="77845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29" b="1" i="1" u="none" strike="noStrike" kern="1200" cap="none" spc="0" normalizeH="0" baseline="0" noProof="0" dirty="0" err="1">
                <a:ln>
                  <a:noFill/>
                </a:ln>
                <a:gradFill>
                  <a:gsLst>
                    <a:gs pos="2917">
                      <a:srgbClr val="353535"/>
                    </a:gs>
                    <a:gs pos="30000">
                      <a:srgbClr val="353535"/>
                    </a:gs>
                  </a:gsLst>
                  <a:lin ang="5400000" scaled="0"/>
                </a:gradFill>
                <a:effectLst/>
                <a:uLnTx/>
                <a:uFillTx/>
                <a:latin typeface="Times New Roman" panose="02020603050405020304" pitchFamily="18" charset="0"/>
                <a:ea typeface="+mn-ea"/>
                <a:cs typeface="Times New Roman" panose="02020603050405020304" pitchFamily="18" charset="0"/>
              </a:rPr>
              <a:t>fx</a:t>
            </a:r>
            <a:endParaRPr kumimoji="0" lang="en-US" sz="3529" b="1" i="1" u="none" strike="noStrike" kern="1200" cap="none" spc="0" normalizeH="0" baseline="0" noProof="0" dirty="0">
              <a:ln>
                <a:noFill/>
              </a:ln>
              <a:gradFill>
                <a:gsLst>
                  <a:gs pos="2917">
                    <a:srgbClr val="353535"/>
                  </a:gs>
                  <a:gs pos="30000">
                    <a:srgbClr val="353535"/>
                  </a:gs>
                </a:gsLst>
                <a:lin ang="5400000" scaled="0"/>
              </a:gradFill>
              <a:effectLst/>
              <a:uLnTx/>
              <a:uFillTx/>
              <a:latin typeface="Times New Roman" panose="02020603050405020304" pitchFamily="18" charset="0"/>
              <a:ea typeface="+mn-ea"/>
              <a:cs typeface="Times New Roman" panose="02020603050405020304" pitchFamily="18" charset="0"/>
            </a:endParaRPr>
          </a:p>
        </p:txBody>
      </p:sp>
      <p:sp>
        <p:nvSpPr>
          <p:cNvPr id="12" name="Title 3">
            <a:extLst>
              <a:ext uri="{FF2B5EF4-FFF2-40B4-BE49-F238E27FC236}">
                <a16:creationId xmlns:a16="http://schemas.microsoft.com/office/drawing/2014/main" id="{5C98BE7A-EB99-4D83-A137-FE92E2272DE5}"/>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rPr>
              <a:t>Anatomy of an expression </a:t>
            </a:r>
            <a:endParaRPr kumimoji="0" lang="en-GB"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endParaRPr>
          </a:p>
        </p:txBody>
      </p:sp>
    </p:spTree>
    <p:extLst>
      <p:ext uri="{BB962C8B-B14F-4D97-AF65-F5344CB8AC3E}">
        <p14:creationId xmlns:p14="http://schemas.microsoft.com/office/powerpoint/2010/main" val="409370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342358"/>
            <a:ext cx="5413248" cy="4563942"/>
          </a:xfrm>
        </p:spPr>
        <p:txBody>
          <a:bodyPr>
            <a:noAutofit/>
          </a:bodyPr>
          <a:lstStyle/>
          <a:p>
            <a:pPr>
              <a:lnSpc>
                <a:spcPct val="100000"/>
              </a:lnSpc>
            </a:pPr>
            <a:r>
              <a:rPr lang="en-US" b="1" dirty="0"/>
              <a:t>body(</a:t>
            </a:r>
            <a:r>
              <a:rPr lang="en-US" b="1" dirty="0" err="1"/>
              <a:t>stepName</a:t>
            </a:r>
            <a:r>
              <a:rPr lang="en-US" b="1" dirty="0"/>
              <a:t>)</a:t>
            </a:r>
          </a:p>
          <a:p>
            <a:pPr lvl="1">
              <a:lnSpc>
                <a:spcPct val="100000"/>
              </a:lnSpc>
            </a:pPr>
            <a:r>
              <a:rPr lang="en-US" dirty="0"/>
              <a:t>Returns an object with all properties of a different action</a:t>
            </a:r>
          </a:p>
          <a:p>
            <a:pPr>
              <a:lnSpc>
                <a:spcPct val="100000"/>
              </a:lnSpc>
            </a:pPr>
            <a:r>
              <a:rPr lang="en-US" b="1" dirty="0" err="1"/>
              <a:t>triggerBody</a:t>
            </a:r>
            <a:r>
              <a:rPr lang="en-US" b="1" dirty="0"/>
              <a:t>()</a:t>
            </a:r>
          </a:p>
          <a:p>
            <a:pPr lvl="1">
              <a:lnSpc>
                <a:spcPct val="100000"/>
              </a:lnSpc>
            </a:pPr>
            <a:r>
              <a:rPr lang="en-US" dirty="0"/>
              <a:t>Like body() but for trigger output.</a:t>
            </a:r>
          </a:p>
          <a:p>
            <a:pPr>
              <a:lnSpc>
                <a:spcPct val="100000"/>
              </a:lnSpc>
            </a:pPr>
            <a:r>
              <a:rPr lang="en-US" b="1" dirty="0"/>
              <a:t>item()</a:t>
            </a:r>
          </a:p>
          <a:p>
            <a:pPr lvl="1">
              <a:lnSpc>
                <a:spcPct val="100000"/>
              </a:lnSpc>
            </a:pPr>
            <a:r>
              <a:rPr lang="en-US" dirty="0"/>
              <a:t>Used to reference the current item in </a:t>
            </a:r>
            <a:r>
              <a:rPr lang="en-US" i="1" dirty="0"/>
              <a:t>Apply to each</a:t>
            </a:r>
            <a:endParaRPr lang="en-US" dirty="0"/>
          </a:p>
          <a:p>
            <a:pPr lvl="1">
              <a:lnSpc>
                <a:spcPct val="100000"/>
              </a:lnSpc>
            </a:pPr>
            <a:r>
              <a:rPr lang="en-US" dirty="0"/>
              <a:t>Also used for actions that take an array and manipulate them</a:t>
            </a:r>
          </a:p>
          <a:p>
            <a:pPr>
              <a:lnSpc>
                <a:spcPct val="100000"/>
              </a:lnSpc>
            </a:pPr>
            <a:r>
              <a:rPr lang="en-US" b="1" dirty="0"/>
              <a:t>variables(</a:t>
            </a:r>
            <a:r>
              <a:rPr lang="en-US" b="1" dirty="0" err="1"/>
              <a:t>variableName</a:t>
            </a:r>
            <a:r>
              <a:rPr lang="en-US" b="1" dirty="0"/>
              <a:t>)</a:t>
            </a:r>
          </a:p>
          <a:p>
            <a:pPr lvl="1">
              <a:lnSpc>
                <a:spcPct val="100000"/>
              </a:lnSpc>
            </a:pPr>
            <a:r>
              <a:rPr lang="en-US" dirty="0"/>
              <a:t>Reference a variable</a:t>
            </a:r>
          </a:p>
          <a:p>
            <a:pPr marL="0" indent="0">
              <a:lnSpc>
                <a:spcPct val="100000"/>
              </a:lnSpc>
              <a:buNone/>
            </a:pPr>
            <a:endParaRPr lang="en-US" dirty="0">
              <a:gradFill>
                <a:gsLst>
                  <a:gs pos="2917">
                    <a:srgbClr val="353535"/>
                  </a:gs>
                  <a:gs pos="30000">
                    <a:srgbClr val="353535"/>
                  </a:gs>
                </a:gsLst>
                <a:lin ang="5400000" scaled="0"/>
              </a:gradFill>
            </a:endParaRPr>
          </a:p>
        </p:txBody>
      </p:sp>
      <p:sp>
        <p:nvSpPr>
          <p:cNvPr id="4" name="Title 3">
            <a:extLst>
              <a:ext uri="{FF2B5EF4-FFF2-40B4-BE49-F238E27FC236}">
                <a16:creationId xmlns:a16="http://schemas.microsoft.com/office/drawing/2014/main" id="{606ABE92-D211-4281-8319-46C345B811C2}"/>
              </a:ext>
            </a:extLst>
          </p:cNvPr>
          <p:cNvSpPr txBox="1">
            <a:spLocks/>
          </p:cNvSpPr>
          <p:nvPr/>
        </p:nvSpPr>
        <p:spPr>
          <a:xfrm>
            <a:off x="612649" y="457622"/>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rPr>
              <a:t>Other expressions</a:t>
            </a:r>
            <a:endParaRPr kumimoji="0" lang="en-GB"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endParaRPr>
          </a:p>
        </p:txBody>
      </p:sp>
    </p:spTree>
    <p:extLst>
      <p:ext uri="{BB962C8B-B14F-4D97-AF65-F5344CB8AC3E}">
        <p14:creationId xmlns:p14="http://schemas.microsoft.com/office/powerpoint/2010/main" val="296395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2616-6045-AD45-A172-3FE18756B26D}"/>
              </a:ext>
            </a:extLst>
          </p:cNvPr>
          <p:cNvSpPr>
            <a:spLocks noGrp="1"/>
          </p:cNvSpPr>
          <p:nvPr>
            <p:ph type="title"/>
          </p:nvPr>
        </p:nvSpPr>
        <p:spPr/>
        <p:txBody>
          <a:bodyPr>
            <a:normAutofit/>
          </a:bodyPr>
          <a:lstStyle/>
          <a:p>
            <a:r>
              <a:rPr lang="en-US" sz="5400" spc="-50" dirty="0">
                <a:ln w="3175">
                  <a:noFill/>
                </a:ln>
                <a:solidFill>
                  <a:schemeClr val="accent1"/>
                </a:solidFill>
                <a:latin typeface="+mn-lt"/>
                <a:ea typeface="+mn-ea"/>
                <a:cs typeface="Segoe UI" pitchFamily="34" charset="0"/>
              </a:rPr>
              <a:t>Data types and formats</a:t>
            </a:r>
          </a:p>
        </p:txBody>
      </p:sp>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836436"/>
            <a:ext cx="5413248" cy="4563942"/>
          </a:xfrm>
        </p:spPr>
        <p:txBody>
          <a:bodyPr>
            <a:noAutofit/>
          </a:bodyPr>
          <a:lstStyle/>
          <a:p>
            <a:pPr marL="0" indent="0">
              <a:buNone/>
            </a:pPr>
            <a:r>
              <a:rPr lang="en-US" b="1" dirty="0"/>
              <a:t>Strings – aka text</a:t>
            </a:r>
          </a:p>
          <a:p>
            <a:r>
              <a:rPr lang="en-US" dirty="0"/>
              <a:t>Normal – 'Example string'</a:t>
            </a:r>
          </a:p>
          <a:p>
            <a:r>
              <a:rPr lang="en-US" dirty="0"/>
              <a:t>Email, URL, phone number, </a:t>
            </a:r>
            <a:r>
              <a:rPr lang="en-US" dirty="0" err="1"/>
              <a:t>etc</a:t>
            </a:r>
            <a:r>
              <a:rPr lang="en-US" dirty="0"/>
              <a:t>…</a:t>
            </a:r>
          </a:p>
          <a:p>
            <a:r>
              <a:rPr lang="en-US" dirty="0"/>
              <a:t>Base64</a:t>
            </a:r>
          </a:p>
          <a:p>
            <a:r>
              <a:rPr lang="en-US" dirty="0"/>
              <a:t>Binary content</a:t>
            </a:r>
          </a:p>
          <a:p>
            <a:r>
              <a:rPr lang="en-US" dirty="0"/>
              <a:t>Data URI</a:t>
            </a:r>
          </a:p>
          <a:p>
            <a:r>
              <a:rPr lang="en-US" dirty="0"/>
              <a:t>URI component</a:t>
            </a:r>
          </a:p>
          <a:p>
            <a:endParaRPr lang="en-US" dirty="0"/>
          </a:p>
          <a:p>
            <a:pPr marL="0" indent="0">
              <a:buNone/>
            </a:pPr>
            <a:r>
              <a:rPr lang="en-US" dirty="0">
                <a:gradFill>
                  <a:gsLst>
                    <a:gs pos="2917">
                      <a:srgbClr val="353535"/>
                    </a:gs>
                    <a:gs pos="30000">
                      <a:srgbClr val="353535"/>
                    </a:gs>
                  </a:gsLst>
                  <a:lin ang="5400000" scaled="0"/>
                </a:gradFill>
              </a:rPr>
              <a:t>For strings use single quotes</a:t>
            </a:r>
          </a:p>
        </p:txBody>
      </p:sp>
      <p:sp>
        <p:nvSpPr>
          <p:cNvPr id="21" name="Content Placeholder 20">
            <a:extLst>
              <a:ext uri="{FF2B5EF4-FFF2-40B4-BE49-F238E27FC236}">
                <a16:creationId xmlns:a16="http://schemas.microsoft.com/office/drawing/2014/main" id="{1315106A-BEC2-4EC7-84BF-E33C8AE8F38A}"/>
              </a:ext>
            </a:extLst>
          </p:cNvPr>
          <p:cNvSpPr>
            <a:spLocks noGrp="1"/>
          </p:cNvSpPr>
          <p:nvPr>
            <p:ph sz="half" idx="2"/>
          </p:nvPr>
        </p:nvSpPr>
        <p:spPr>
          <a:xfrm>
            <a:off x="6172200" y="1825625"/>
            <a:ext cx="5181600" cy="4667250"/>
          </a:xfrm>
        </p:spPr>
        <p:txBody>
          <a:bodyPr>
            <a:noAutofit/>
          </a:bodyPr>
          <a:lstStyle/>
          <a:p>
            <a:pPr marL="0" indent="0">
              <a:buNone/>
            </a:pPr>
            <a:r>
              <a:rPr lang="en-US" b="1" dirty="0"/>
              <a:t>Non-text</a:t>
            </a:r>
            <a:endParaRPr lang="en-US" dirty="0"/>
          </a:p>
          <a:p>
            <a:r>
              <a:rPr lang="en-US" dirty="0"/>
              <a:t>Floating-point number – 9.0</a:t>
            </a:r>
          </a:p>
          <a:p>
            <a:r>
              <a:rPr lang="en-US" dirty="0"/>
              <a:t>Integer number – 137</a:t>
            </a:r>
          </a:p>
          <a:p>
            <a:r>
              <a:rPr lang="en-US" dirty="0"/>
              <a:t>Boolean – true or false</a:t>
            </a:r>
          </a:p>
          <a:p>
            <a:r>
              <a:rPr lang="en-US" dirty="0"/>
              <a:t>Array – a list of items</a:t>
            </a:r>
          </a:p>
          <a:p>
            <a:r>
              <a:rPr lang="en-US" dirty="0"/>
              <a:t>Object – a record with key-value pairs</a:t>
            </a:r>
          </a:p>
          <a:p>
            <a:endParaRPr lang="en-US" dirty="0"/>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rPr>
              <a:t>Do </a:t>
            </a:r>
            <a:r>
              <a:rPr lang="en-US" sz="2000" i="1" dirty="0">
                <a:gradFill>
                  <a:gsLst>
                    <a:gs pos="2917">
                      <a:srgbClr val="353535"/>
                    </a:gs>
                    <a:gs pos="30000">
                      <a:srgbClr val="353535"/>
                    </a:gs>
                  </a:gsLst>
                  <a:lin ang="5400000" scaled="0"/>
                </a:gradFill>
              </a:rPr>
              <a:t>not</a:t>
            </a:r>
            <a:r>
              <a:rPr lang="en-US" sz="2000" dirty="0">
                <a:gradFill>
                  <a:gsLst>
                    <a:gs pos="2917">
                      <a:srgbClr val="353535"/>
                    </a:gs>
                    <a:gs pos="30000">
                      <a:srgbClr val="353535"/>
                    </a:gs>
                  </a:gsLst>
                  <a:lin ang="5400000" scaled="0"/>
                </a:gradFill>
              </a:rPr>
              <a:t> use single quotes for numbers, integers or Booleans:</a:t>
            </a:r>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latin typeface="Consolas" panose="020B0609020204030204" pitchFamily="49" charset="0"/>
              </a:rPr>
              <a:t>'true'</a:t>
            </a:r>
            <a:r>
              <a:rPr lang="en-US" sz="2000" dirty="0">
                <a:gradFill>
                  <a:gsLst>
                    <a:gs pos="2917">
                      <a:srgbClr val="353535"/>
                    </a:gs>
                    <a:gs pos="30000">
                      <a:srgbClr val="353535"/>
                    </a:gs>
                  </a:gsLst>
                  <a:lin ang="5400000" scaled="0"/>
                </a:gradFill>
              </a:rPr>
              <a:t> </a:t>
            </a:r>
            <a:r>
              <a:rPr lang="en-US" sz="2000" i="1" dirty="0">
                <a:gradFill>
                  <a:gsLst>
                    <a:gs pos="2917">
                      <a:srgbClr val="353535"/>
                    </a:gs>
                    <a:gs pos="30000">
                      <a:srgbClr val="353535"/>
                    </a:gs>
                  </a:gsLst>
                  <a:lin ang="5400000" scaled="0"/>
                </a:gradFill>
              </a:rPr>
              <a:t>does not equal </a:t>
            </a:r>
            <a:r>
              <a:rPr lang="en-US" sz="2000" dirty="0">
                <a:gradFill>
                  <a:gsLst>
                    <a:gs pos="2917">
                      <a:srgbClr val="353535"/>
                    </a:gs>
                    <a:gs pos="30000">
                      <a:srgbClr val="353535"/>
                    </a:gs>
                  </a:gsLst>
                  <a:lin ang="5400000" scaled="0"/>
                </a:gradFill>
                <a:latin typeface="Consolas" panose="020B0609020204030204" pitchFamily="49" charset="0"/>
              </a:rPr>
              <a:t>true</a:t>
            </a:r>
          </a:p>
        </p:txBody>
      </p:sp>
      <p:sp>
        <p:nvSpPr>
          <p:cNvPr id="4" name="calculator">
            <a:extLst>
              <a:ext uri="{FF2B5EF4-FFF2-40B4-BE49-F238E27FC236}">
                <a16:creationId xmlns:a16="http://schemas.microsoft.com/office/drawing/2014/main" id="{8A9914B4-2595-4973-9554-C6BE1714BBC8}"/>
              </a:ext>
            </a:extLst>
          </p:cNvPr>
          <p:cNvSpPr>
            <a:spLocks noChangeAspect="1" noEditPoints="1"/>
          </p:cNvSpPr>
          <p:nvPr/>
        </p:nvSpPr>
        <p:spPr bwMode="auto">
          <a:xfrm>
            <a:off x="6010994" y="2823370"/>
            <a:ext cx="198018" cy="291064"/>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5" name="binary">
            <a:extLst>
              <a:ext uri="{FF2B5EF4-FFF2-40B4-BE49-F238E27FC236}">
                <a16:creationId xmlns:a16="http://schemas.microsoft.com/office/drawing/2014/main" id="{4F845EA9-C235-41A2-BD38-4C6174458A9E}"/>
              </a:ext>
            </a:extLst>
          </p:cNvPr>
          <p:cNvSpPr>
            <a:spLocks noChangeAspect="1" noEditPoints="1"/>
          </p:cNvSpPr>
          <p:nvPr/>
        </p:nvSpPr>
        <p:spPr bwMode="auto">
          <a:xfrm>
            <a:off x="144822" y="3691605"/>
            <a:ext cx="268125" cy="23152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7" name="Devices3_EA6C">
            <a:extLst>
              <a:ext uri="{FF2B5EF4-FFF2-40B4-BE49-F238E27FC236}">
                <a16:creationId xmlns:a16="http://schemas.microsoft.com/office/drawing/2014/main" id="{B0575CB1-DCF4-437D-9567-8979673C5A16}"/>
              </a:ext>
            </a:extLst>
          </p:cNvPr>
          <p:cNvSpPr>
            <a:spLocks noChangeAspect="1" noEditPoints="1"/>
          </p:cNvSpPr>
          <p:nvPr/>
        </p:nvSpPr>
        <p:spPr bwMode="auto">
          <a:xfrm>
            <a:off x="131235" y="2830487"/>
            <a:ext cx="283757" cy="196581"/>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 name="server">
            <a:extLst>
              <a:ext uri="{FF2B5EF4-FFF2-40B4-BE49-F238E27FC236}">
                <a16:creationId xmlns:a16="http://schemas.microsoft.com/office/drawing/2014/main" id="{CD755654-7AAE-43C4-9488-1413F4FD3569}"/>
              </a:ext>
            </a:extLst>
          </p:cNvPr>
          <p:cNvSpPr>
            <a:spLocks noChangeAspect="1" noEditPoints="1"/>
          </p:cNvSpPr>
          <p:nvPr/>
        </p:nvSpPr>
        <p:spPr bwMode="auto">
          <a:xfrm>
            <a:off x="146311" y="2361823"/>
            <a:ext cx="253606" cy="2705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9" name="Browser">
            <a:extLst>
              <a:ext uri="{FF2B5EF4-FFF2-40B4-BE49-F238E27FC236}">
                <a16:creationId xmlns:a16="http://schemas.microsoft.com/office/drawing/2014/main" id="{723C92F0-2345-4B7B-8FA8-3A231AF11437}"/>
              </a:ext>
            </a:extLst>
          </p:cNvPr>
          <p:cNvSpPr>
            <a:spLocks noChangeAspect="1" noEditPoints="1"/>
          </p:cNvSpPr>
          <p:nvPr/>
        </p:nvSpPr>
        <p:spPr bwMode="auto">
          <a:xfrm>
            <a:off x="121794" y="4097509"/>
            <a:ext cx="289914" cy="23202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IoT">
            <a:extLst>
              <a:ext uri="{FF2B5EF4-FFF2-40B4-BE49-F238E27FC236}">
                <a16:creationId xmlns:a16="http://schemas.microsoft.com/office/drawing/2014/main" id="{8A26054F-5C76-4996-80A5-F961765A7F53}"/>
              </a:ext>
            </a:extLst>
          </p:cNvPr>
          <p:cNvSpPr>
            <a:spLocks noChangeAspect="1" noEditPoints="1"/>
          </p:cNvSpPr>
          <p:nvPr/>
        </p:nvSpPr>
        <p:spPr bwMode="auto">
          <a:xfrm>
            <a:off x="142013" y="3208814"/>
            <a:ext cx="281890" cy="28234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1" name="gear">
            <a:extLst>
              <a:ext uri="{FF2B5EF4-FFF2-40B4-BE49-F238E27FC236}">
                <a16:creationId xmlns:a16="http://schemas.microsoft.com/office/drawing/2014/main" id="{1A8D5285-EA0F-49E3-8B86-866E4A4A97D0}"/>
              </a:ext>
            </a:extLst>
          </p:cNvPr>
          <p:cNvSpPr>
            <a:spLocks noChangeAspect="1" noEditPoints="1"/>
          </p:cNvSpPr>
          <p:nvPr/>
        </p:nvSpPr>
        <p:spPr bwMode="auto">
          <a:xfrm>
            <a:off x="104724" y="4503910"/>
            <a:ext cx="306984" cy="305656"/>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2" name="math">
            <a:extLst>
              <a:ext uri="{FF2B5EF4-FFF2-40B4-BE49-F238E27FC236}">
                <a16:creationId xmlns:a16="http://schemas.microsoft.com/office/drawing/2014/main" id="{FE7BF595-00FB-464A-AD03-9FA5F4E3A842}"/>
              </a:ext>
            </a:extLst>
          </p:cNvPr>
          <p:cNvSpPr>
            <a:spLocks noChangeAspect="1" noEditPoints="1"/>
          </p:cNvSpPr>
          <p:nvPr/>
        </p:nvSpPr>
        <p:spPr bwMode="auto">
          <a:xfrm>
            <a:off x="5981387" y="2397509"/>
            <a:ext cx="257233" cy="242393"/>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F9CBF43C-6761-4375-87E2-D2EC3FDCDA88}"/>
              </a:ext>
            </a:extLst>
          </p:cNvPr>
          <p:cNvSpPr txBox="1"/>
          <p:nvPr/>
        </p:nvSpPr>
        <p:spPr>
          <a:xfrm>
            <a:off x="5840325" y="3976779"/>
            <a:ext cx="692158" cy="56121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solidFill>
                  <a:srgbClr val="4C5A67"/>
                </a:solidFill>
                <a:effectLst/>
                <a:uLnTx/>
                <a:uFillTx/>
                <a:latin typeface="Segoe UI Light"/>
                <a:ea typeface="+mn-ea"/>
                <a:cs typeface="+mn-cs"/>
              </a:rPr>
              <a:t>{ }</a:t>
            </a:r>
          </a:p>
        </p:txBody>
      </p:sp>
      <p:sp>
        <p:nvSpPr>
          <p:cNvPr id="16" name="Relationship_F003">
            <a:extLst>
              <a:ext uri="{FF2B5EF4-FFF2-40B4-BE49-F238E27FC236}">
                <a16:creationId xmlns:a16="http://schemas.microsoft.com/office/drawing/2014/main" id="{AC711A54-F9BA-43D8-8475-984183F490E5}"/>
              </a:ext>
            </a:extLst>
          </p:cNvPr>
          <p:cNvSpPr>
            <a:spLocks noChangeAspect="1" noEditPoints="1"/>
          </p:cNvSpPr>
          <p:nvPr/>
        </p:nvSpPr>
        <p:spPr bwMode="auto">
          <a:xfrm>
            <a:off x="5945975" y="324304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8" name="TextBox 17">
            <a:extLst>
              <a:ext uri="{FF2B5EF4-FFF2-40B4-BE49-F238E27FC236}">
                <a16:creationId xmlns:a16="http://schemas.microsoft.com/office/drawing/2014/main" id="{582020FE-C0B0-4784-94AA-D46F402C5E1B}"/>
              </a:ext>
            </a:extLst>
          </p:cNvPr>
          <p:cNvSpPr txBox="1"/>
          <p:nvPr/>
        </p:nvSpPr>
        <p:spPr>
          <a:xfrm>
            <a:off x="5839429" y="3519350"/>
            <a:ext cx="692158" cy="56121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solidFill>
                  <a:srgbClr val="4C5A67"/>
                </a:solidFill>
                <a:effectLst/>
                <a:uLnTx/>
                <a:uFillTx/>
                <a:latin typeface="Segoe UI Light"/>
                <a:ea typeface="+mn-ea"/>
                <a:cs typeface="+mn-cs"/>
              </a:rPr>
              <a:t>[ ]</a:t>
            </a:r>
          </a:p>
        </p:txBody>
      </p:sp>
    </p:spTree>
    <p:extLst>
      <p:ext uri="{BB962C8B-B14F-4D97-AF65-F5344CB8AC3E}">
        <p14:creationId xmlns:p14="http://schemas.microsoft.com/office/powerpoint/2010/main" val="283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F8199C0-642C-3E4B-8523-5B18A2D61BDE}"/>
              </a:ext>
            </a:extLst>
          </p:cNvPr>
          <p:cNvSpPr>
            <a:spLocks noGrp="1"/>
          </p:cNvSpPr>
          <p:nvPr>
            <p:ph idx="1"/>
          </p:nvPr>
        </p:nvSpPr>
        <p:spPr>
          <a:xfrm>
            <a:off x="457201" y="1855894"/>
            <a:ext cx="6705600" cy="3804118"/>
          </a:xfrm>
        </p:spPr>
        <p:txBody>
          <a:bodyPr>
            <a:normAutofit fontScale="85000" lnSpcReduction="20000"/>
          </a:bodyPr>
          <a:lstStyle/>
          <a:p>
            <a:pPr>
              <a:lnSpc>
                <a:spcPct val="120000"/>
              </a:lnSpc>
            </a:pPr>
            <a:r>
              <a:rPr lang="en-US" dirty="0"/>
              <a:t>Some conversion is automatic (i.e. integer input into string field)</a:t>
            </a:r>
          </a:p>
          <a:p>
            <a:pPr>
              <a:lnSpc>
                <a:spcPct val="120000"/>
              </a:lnSpc>
            </a:pPr>
            <a:r>
              <a:rPr lang="en-US" dirty="0"/>
              <a:t>In some cases, a conversion expression is automatically added by the UI</a:t>
            </a:r>
          </a:p>
          <a:p>
            <a:pPr>
              <a:lnSpc>
                <a:spcPct val="120000"/>
              </a:lnSpc>
            </a:pPr>
            <a:r>
              <a:rPr lang="en-US" dirty="0"/>
              <a:t>Other conversions you’ll need to author an expression for directly</a:t>
            </a:r>
          </a:p>
          <a:p>
            <a:pPr lvl="1">
              <a:lnSpc>
                <a:spcPct val="120000"/>
              </a:lnSpc>
            </a:pPr>
            <a:r>
              <a:rPr lang="en-US" dirty="0"/>
              <a:t>The expression is named for the destination type</a:t>
            </a:r>
          </a:p>
          <a:p>
            <a:pPr lvl="1">
              <a:lnSpc>
                <a:spcPct val="120000"/>
              </a:lnSpc>
            </a:pPr>
            <a:r>
              <a:rPr lang="en-US" dirty="0"/>
              <a:t>For example to convert to base 64, use the base64() expression</a:t>
            </a:r>
          </a:p>
        </p:txBody>
      </p:sp>
      <p:grpSp>
        <p:nvGrpSpPr>
          <p:cNvPr id="8" name="Group 7">
            <a:extLst>
              <a:ext uri="{FF2B5EF4-FFF2-40B4-BE49-F238E27FC236}">
                <a16:creationId xmlns:a16="http://schemas.microsoft.com/office/drawing/2014/main" id="{9FF0787B-9CF2-43AA-9771-9FA3EF151F20}"/>
              </a:ext>
            </a:extLst>
          </p:cNvPr>
          <p:cNvGrpSpPr/>
          <p:nvPr/>
        </p:nvGrpSpPr>
        <p:grpSpPr>
          <a:xfrm>
            <a:off x="7590041" y="-250526"/>
            <a:ext cx="4601959" cy="9498506"/>
            <a:chOff x="8047036" y="0"/>
            <a:chExt cx="4389439" cy="9059862"/>
          </a:xfrm>
        </p:grpSpPr>
        <p:grpSp>
          <p:nvGrpSpPr>
            <p:cNvPr id="6" name="Group 5">
              <a:extLst>
                <a:ext uri="{FF2B5EF4-FFF2-40B4-BE49-F238E27FC236}">
                  <a16:creationId xmlns:a16="http://schemas.microsoft.com/office/drawing/2014/main" id="{33FE7247-5539-4887-9DB9-BEF205985025}"/>
                </a:ext>
              </a:extLst>
            </p:cNvPr>
            <p:cNvGrpSpPr/>
            <p:nvPr/>
          </p:nvGrpSpPr>
          <p:grpSpPr>
            <a:xfrm>
              <a:off x="8047036" y="0"/>
              <a:ext cx="4389439" cy="9059861"/>
              <a:chOff x="8047036" y="0"/>
              <a:chExt cx="4389439" cy="4866238"/>
            </a:xfrm>
          </p:grpSpPr>
          <p:sp>
            <p:nvSpPr>
              <p:cNvPr id="4" name="Rectangle 3">
                <a:extLst>
                  <a:ext uri="{FF2B5EF4-FFF2-40B4-BE49-F238E27FC236}">
                    <a16:creationId xmlns:a16="http://schemas.microsoft.com/office/drawing/2014/main" id="{C0FFFBA3-FA65-4220-9B55-E72DDD9710B2}"/>
                  </a:ext>
                </a:extLst>
              </p:cNvPr>
              <p:cNvSpPr/>
              <p:nvPr/>
            </p:nvSpPr>
            <p:spPr bwMode="auto">
              <a:xfrm>
                <a:off x="8047036" y="0"/>
                <a:ext cx="4389439" cy="48662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4DDD3A18-7A83-49E7-81EF-2A04132EDE3A}"/>
                  </a:ext>
                </a:extLst>
              </p:cNvPr>
              <p:cNvCxnSpPr>
                <a:cxnSpLocks/>
              </p:cNvCxnSpPr>
              <p:nvPr/>
            </p:nvCxnSpPr>
            <p:spPr>
              <a:xfrm>
                <a:off x="8047036" y="0"/>
                <a:ext cx="0" cy="486623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6A73F7E-72E1-4C99-A4C6-48A3CB49A3E7}"/>
                </a:ext>
              </a:extLst>
            </p:cNvPr>
            <p:cNvGrpSpPr/>
            <p:nvPr/>
          </p:nvGrpSpPr>
          <p:grpSpPr>
            <a:xfrm>
              <a:off x="8140268" y="295274"/>
              <a:ext cx="4023935" cy="8764588"/>
              <a:chOff x="8019786" y="-1678284"/>
              <a:chExt cx="4023935" cy="8764588"/>
            </a:xfrm>
          </p:grpSpPr>
          <p:pic>
            <p:nvPicPr>
              <p:cNvPr id="12" name="Picture 3">
                <a:extLst>
                  <a:ext uri="{FF2B5EF4-FFF2-40B4-BE49-F238E27FC236}">
                    <a16:creationId xmlns:a16="http://schemas.microsoft.com/office/drawing/2014/main" id="{4B254121-1BBA-4AB8-86A5-FBAEA00EFC14}"/>
                  </a:ext>
                </a:extLst>
              </p:cNvPr>
              <p:cNvPicPr>
                <a:picLocks noChangeAspect="1"/>
              </p:cNvPicPr>
              <p:nvPr/>
            </p:nvPicPr>
            <p:blipFill rotWithShape="1">
              <a:blip r:embed="rId3"/>
              <a:srcRect l="65661" t="55353" r="7064" b="14165"/>
              <a:stretch/>
            </p:blipFill>
            <p:spPr>
              <a:xfrm>
                <a:off x="8039993" y="-1678284"/>
                <a:ext cx="4003728" cy="3356568"/>
              </a:xfrm>
              <a:prstGeom prst="rect">
                <a:avLst/>
              </a:prstGeom>
            </p:spPr>
          </p:pic>
          <p:pic>
            <p:nvPicPr>
              <p:cNvPr id="13" name="Picture 5">
                <a:extLst>
                  <a:ext uri="{FF2B5EF4-FFF2-40B4-BE49-F238E27FC236}">
                    <a16:creationId xmlns:a16="http://schemas.microsoft.com/office/drawing/2014/main" id="{68725584-BBAF-40CD-A86A-0597DFBBEBBF}"/>
                  </a:ext>
                </a:extLst>
              </p:cNvPr>
              <p:cNvPicPr>
                <a:picLocks noChangeAspect="1"/>
              </p:cNvPicPr>
              <p:nvPr/>
            </p:nvPicPr>
            <p:blipFill rotWithShape="1">
              <a:blip r:embed="rId4"/>
              <a:srcRect l="66439" t="57445" r="7019" b="11077"/>
              <a:stretch/>
            </p:blipFill>
            <p:spPr>
              <a:xfrm>
                <a:off x="8039993" y="1678284"/>
                <a:ext cx="4003728" cy="3562162"/>
              </a:xfrm>
              <a:prstGeom prst="rect">
                <a:avLst/>
              </a:prstGeom>
            </p:spPr>
          </p:pic>
          <p:pic>
            <p:nvPicPr>
              <p:cNvPr id="14" name="Picture 7">
                <a:extLst>
                  <a:ext uri="{FF2B5EF4-FFF2-40B4-BE49-F238E27FC236}">
                    <a16:creationId xmlns:a16="http://schemas.microsoft.com/office/drawing/2014/main" id="{932B55CB-812A-4A18-B2AF-D4E668FF0FC2}"/>
                  </a:ext>
                </a:extLst>
              </p:cNvPr>
              <p:cNvPicPr>
                <a:picLocks noChangeAspect="1"/>
              </p:cNvPicPr>
              <p:nvPr/>
            </p:nvPicPr>
            <p:blipFill rotWithShape="1">
              <a:blip r:embed="rId5"/>
              <a:srcRect l="68953" t="71012" r="3649" b="10916"/>
              <a:stretch/>
            </p:blipFill>
            <p:spPr>
              <a:xfrm>
                <a:off x="8019786" y="5105103"/>
                <a:ext cx="4003728" cy="1981201"/>
              </a:xfrm>
              <a:prstGeom prst="rect">
                <a:avLst/>
              </a:prstGeom>
            </p:spPr>
          </p:pic>
        </p:grpSp>
      </p:grpSp>
      <p:sp>
        <p:nvSpPr>
          <p:cNvPr id="2" name="Title 1">
            <a:extLst>
              <a:ext uri="{FF2B5EF4-FFF2-40B4-BE49-F238E27FC236}">
                <a16:creationId xmlns:a16="http://schemas.microsoft.com/office/drawing/2014/main" id="{7697D1ED-50A4-B74E-8D95-D38ACC5700A7}"/>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content conversion</a:t>
            </a:r>
          </a:p>
        </p:txBody>
      </p:sp>
    </p:spTree>
    <p:extLst>
      <p:ext uri="{BB962C8B-B14F-4D97-AF65-F5344CB8AC3E}">
        <p14:creationId xmlns:p14="http://schemas.microsoft.com/office/powerpoint/2010/main" val="352861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path" presetSubtype="0" accel="38000" decel="62000" fill="hold" nodeType="afterEffect">
                                  <p:stCondLst>
                                    <p:cond delay="0"/>
                                  </p:stCondLst>
                                  <p:childTnLst>
                                    <p:animMotion origin="layout" path="M 2.4432E-6 -3.74035E-6 L 2.4432E-6 -0.28915 " pathEditMode="relative" rAng="0" ptsTypes="AA">
                                      <p:cBhvr>
                                        <p:cTn id="11" dur="4000" fill="hold"/>
                                        <p:tgtEl>
                                          <p:spTgt spid="8"/>
                                        </p:tgtEl>
                                        <p:attrNameLst>
                                          <p:attrName>ppt_x</p:attrName>
                                          <p:attrName>ppt_y</p:attrName>
                                        </p:attrNameLst>
                                      </p:cBhvr>
                                      <p:rCtr x="0" y="-14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pSp>
        <p:nvGrpSpPr>
          <p:cNvPr id="5" name="Group 4">
            <a:extLst>
              <a:ext uri="{FF2B5EF4-FFF2-40B4-BE49-F238E27FC236}">
                <a16:creationId xmlns:a16="http://schemas.microsoft.com/office/drawing/2014/main" id="{3960EB35-443B-4F1C-9305-D7C6D043109E}"/>
              </a:ext>
            </a:extLst>
          </p:cNvPr>
          <p:cNvGrpSpPr/>
          <p:nvPr/>
        </p:nvGrpSpPr>
        <p:grpSpPr>
          <a:xfrm>
            <a:off x="488595" y="1115952"/>
            <a:ext cx="2537287" cy="720000"/>
            <a:chOff x="4219" y="30101"/>
            <a:chExt cx="2537287" cy="720000"/>
          </a:xfrm>
        </p:grpSpPr>
        <p:sp>
          <p:nvSpPr>
            <p:cNvPr id="27" name="Rectangle 26">
              <a:extLst>
                <a:ext uri="{FF2B5EF4-FFF2-40B4-BE49-F238E27FC236}">
                  <a16:creationId xmlns:a16="http://schemas.microsoft.com/office/drawing/2014/main" id="{32781A77-67CE-4671-8F91-E72313FB496C}"/>
                </a:ext>
              </a:extLst>
            </p:cNvPr>
            <p:cNvSpPr/>
            <p:nvPr/>
          </p:nvSpPr>
          <p:spPr>
            <a:xfrm>
              <a:off x="4219" y="30101"/>
              <a:ext cx="2537287" cy="720000"/>
            </a:xfrm>
            <a:prstGeom prst="rect">
              <a:avLst/>
            </a:prstGeom>
            <a:solidFill>
              <a:srgbClr val="7030A0"/>
            </a:solidFill>
            <a:ln>
              <a:solidFill>
                <a:srgbClr val="6600F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8" name="TextBox 27">
              <a:extLst>
                <a:ext uri="{FF2B5EF4-FFF2-40B4-BE49-F238E27FC236}">
                  <a16:creationId xmlns:a16="http://schemas.microsoft.com/office/drawing/2014/main" id="{234BEEB5-AC5C-4791-B6AF-52102FDCE766}"/>
                </a:ext>
              </a:extLst>
            </p:cNvPr>
            <p:cNvSpPr txBox="1"/>
            <p:nvPr/>
          </p:nvSpPr>
          <p:spPr>
            <a:xfrm>
              <a:off x="4219" y="30101"/>
              <a:ext cx="2537287" cy="720000"/>
            </a:xfrm>
            <a:prstGeom prst="rect">
              <a:avLst/>
            </a:prstGeom>
            <a:solidFill>
              <a:schemeClr val="bg1">
                <a:lumMod val="65000"/>
              </a:schemeClr>
            </a:solidFill>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a:t>
              </a:r>
              <a:endParaRPr lang="en-AU" sz="1100" kern="1200" dirty="0"/>
            </a:p>
          </p:txBody>
        </p:sp>
      </p:grpSp>
      <p:grpSp>
        <p:nvGrpSpPr>
          <p:cNvPr id="6" name="Group 5">
            <a:extLst>
              <a:ext uri="{FF2B5EF4-FFF2-40B4-BE49-F238E27FC236}">
                <a16:creationId xmlns:a16="http://schemas.microsoft.com/office/drawing/2014/main" id="{4008BEDC-2F60-4058-AE60-EB81AD374EF6}"/>
              </a:ext>
            </a:extLst>
          </p:cNvPr>
          <p:cNvGrpSpPr/>
          <p:nvPr/>
        </p:nvGrpSpPr>
        <p:grpSpPr>
          <a:xfrm>
            <a:off x="488595" y="1835952"/>
            <a:ext cx="2537287" cy="3906096"/>
            <a:chOff x="4219" y="750101"/>
            <a:chExt cx="2537287" cy="3906096"/>
          </a:xfrm>
        </p:grpSpPr>
        <p:sp>
          <p:nvSpPr>
            <p:cNvPr id="25" name="Rectangle 24">
              <a:extLst>
                <a:ext uri="{FF2B5EF4-FFF2-40B4-BE49-F238E27FC236}">
                  <a16:creationId xmlns:a16="http://schemas.microsoft.com/office/drawing/2014/main" id="{3B5FE1A5-20EF-46A7-9790-56C94B653543}"/>
                </a:ext>
              </a:extLst>
            </p:cNvPr>
            <p:cNvSpPr/>
            <p:nvPr/>
          </p:nvSpPr>
          <p:spPr>
            <a:xfrm>
              <a:off x="4219"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6" name="TextBox 25">
              <a:extLst>
                <a:ext uri="{FF2B5EF4-FFF2-40B4-BE49-F238E27FC236}">
                  <a16:creationId xmlns:a16="http://schemas.microsoft.com/office/drawing/2014/main" id="{9DE5EA47-1AD3-42E6-A631-A08957E51A12}"/>
                </a:ext>
              </a:extLst>
            </p:cNvPr>
            <p:cNvSpPr txBox="1"/>
            <p:nvPr/>
          </p:nvSpPr>
          <p:spPr>
            <a:xfrm>
              <a:off x="4219"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Components Demo</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Account Setup</a:t>
              </a:r>
            </a:p>
            <a:p>
              <a:pPr marL="57150" lvl="1" indent="-57150" algn="l" defTabSz="488950">
                <a:lnSpc>
                  <a:spcPct val="150000"/>
                </a:lnSpc>
                <a:spcBef>
                  <a:spcPct val="0"/>
                </a:spcBef>
                <a:spcAft>
                  <a:spcPct val="15000"/>
                </a:spcAft>
                <a:buFont typeface="Wingdings" panose="05000000000000000000" pitchFamily="2" charset="2"/>
                <a:buChar char="ü"/>
              </a:pPr>
              <a:endParaRPr lang="en-GB" sz="1100" kern="1200" dirty="0"/>
            </a:p>
          </p:txBody>
        </p:sp>
      </p:grpSp>
      <p:grpSp>
        <p:nvGrpSpPr>
          <p:cNvPr id="7" name="Group 6">
            <a:extLst>
              <a:ext uri="{FF2B5EF4-FFF2-40B4-BE49-F238E27FC236}">
                <a16:creationId xmlns:a16="http://schemas.microsoft.com/office/drawing/2014/main" id="{92FCA411-9BA7-4968-B6C9-F224E41D913B}"/>
              </a:ext>
            </a:extLst>
          </p:cNvPr>
          <p:cNvGrpSpPr/>
          <p:nvPr/>
        </p:nvGrpSpPr>
        <p:grpSpPr>
          <a:xfrm>
            <a:off x="3381102" y="1115952"/>
            <a:ext cx="2537287" cy="720000"/>
            <a:chOff x="2896726" y="30101"/>
            <a:chExt cx="2537287" cy="720000"/>
          </a:xfrm>
        </p:grpSpPr>
        <p:sp>
          <p:nvSpPr>
            <p:cNvPr id="23" name="Rectangle 22">
              <a:extLst>
                <a:ext uri="{FF2B5EF4-FFF2-40B4-BE49-F238E27FC236}">
                  <a16:creationId xmlns:a16="http://schemas.microsoft.com/office/drawing/2014/main" id="{AFFA4B19-4852-40AD-B50B-0E76E28C687C}"/>
                </a:ext>
              </a:extLst>
            </p:cNvPr>
            <p:cNvSpPr/>
            <p:nvPr/>
          </p:nvSpPr>
          <p:spPr>
            <a:xfrm>
              <a:off x="2896726"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id="{17ED30E7-B8EA-4F56-AF2D-8A859E5CE900}"/>
                </a:ext>
              </a:extLst>
            </p:cNvPr>
            <p:cNvSpPr txBox="1"/>
            <p:nvPr/>
          </p:nvSpPr>
          <p:spPr>
            <a:xfrm>
              <a:off x="2896726" y="30101"/>
              <a:ext cx="2537287" cy="720000"/>
            </a:xfrm>
            <a:prstGeom prst="rect">
              <a:avLst/>
            </a:prstGeom>
            <a:solidFill>
              <a:srgbClr val="7030A0"/>
            </a:solidFill>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GB" sz="1100" kern="1200" dirty="0"/>
                <a:t>Power Automate Introduction</a:t>
              </a:r>
              <a:endParaRPr lang="en-AU" sz="1100" kern="1200" dirty="0"/>
            </a:p>
          </p:txBody>
        </p:sp>
      </p:grpSp>
      <p:grpSp>
        <p:nvGrpSpPr>
          <p:cNvPr id="8" name="Group 7">
            <a:extLst>
              <a:ext uri="{FF2B5EF4-FFF2-40B4-BE49-F238E27FC236}">
                <a16:creationId xmlns:a16="http://schemas.microsoft.com/office/drawing/2014/main" id="{40407635-7230-48B5-A8C4-57A64A00A7A4}"/>
              </a:ext>
            </a:extLst>
          </p:cNvPr>
          <p:cNvGrpSpPr/>
          <p:nvPr/>
        </p:nvGrpSpPr>
        <p:grpSpPr>
          <a:xfrm>
            <a:off x="3381102" y="1835952"/>
            <a:ext cx="2537287" cy="3906096"/>
            <a:chOff x="2896726" y="750101"/>
            <a:chExt cx="2537287" cy="3906096"/>
          </a:xfrm>
        </p:grpSpPr>
        <p:sp>
          <p:nvSpPr>
            <p:cNvPr id="21" name="Rectangle 20">
              <a:extLst>
                <a:ext uri="{FF2B5EF4-FFF2-40B4-BE49-F238E27FC236}">
                  <a16:creationId xmlns:a16="http://schemas.microsoft.com/office/drawing/2014/main" id="{ECFE6A7D-1592-436E-B6BB-2BCFEBF75683}"/>
                </a:ext>
              </a:extLst>
            </p:cNvPr>
            <p:cNvSpPr/>
            <p:nvPr/>
          </p:nvSpPr>
          <p:spPr>
            <a:xfrm>
              <a:off x="2896726"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2" name="TextBox 21">
              <a:extLst>
                <a:ext uri="{FF2B5EF4-FFF2-40B4-BE49-F238E27FC236}">
                  <a16:creationId xmlns:a16="http://schemas.microsoft.com/office/drawing/2014/main" id="{3C4EBB8B-F8B7-4203-BD83-4A845500508F}"/>
                </a:ext>
              </a:extLst>
            </p:cNvPr>
            <p:cNvSpPr txBox="1"/>
            <p:nvPr/>
          </p:nvSpPr>
          <p:spPr>
            <a:xfrm>
              <a:off x="2896726"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Basics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Templates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Decision Making with Flow</a:t>
              </a:r>
            </a:p>
            <a:p>
              <a:pPr marL="114300" lvl="2" indent="-57150" algn="l" defTabSz="488950">
                <a:lnSpc>
                  <a:spcPct val="150000"/>
                </a:lnSpc>
                <a:spcBef>
                  <a:spcPct val="0"/>
                </a:spcBef>
                <a:spcAft>
                  <a:spcPct val="15000"/>
                </a:spcAft>
                <a:buFont typeface="Wingdings" panose="05000000000000000000" pitchFamily="2" charset="2"/>
                <a:buNone/>
              </a:pPr>
              <a:r>
                <a:rPr lang="en-US" sz="1100" kern="1200" dirty="0">
                  <a:solidFill>
                    <a:prstClr val="black">
                      <a:hueOff val="0"/>
                      <a:satOff val="0"/>
                      <a:lumOff val="0"/>
                      <a:alphaOff val="0"/>
                    </a:prstClr>
                  </a:solidFill>
                  <a:latin typeface="Calibri" panose="020F0502020204030204"/>
                  <a:ea typeface="+mn-ea"/>
                  <a:cs typeface="+mn-cs"/>
                </a:rPr>
                <a:t>		Conditions, Switches, Scope &amp; 	Context of Decision-Making 	Control Elements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Building Workflows with Power Automate</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Hands on Lab - Microsoft Flow</a:t>
              </a:r>
              <a:endParaRPr lang="en-GB" sz="1100" kern="1200" dirty="0">
                <a:solidFill>
                  <a:prstClr val="black">
                    <a:hueOff val="0"/>
                    <a:satOff val="0"/>
                    <a:lumOff val="0"/>
                    <a:alphaOff val="0"/>
                  </a:prstClr>
                </a:solidFill>
                <a:latin typeface="Calibri" panose="020F0502020204030204"/>
                <a:ea typeface="+mn-ea"/>
                <a:cs typeface="+mn-cs"/>
              </a:endParaRPr>
            </a:p>
          </p:txBody>
        </p:sp>
      </p:grpSp>
      <p:grpSp>
        <p:nvGrpSpPr>
          <p:cNvPr id="9" name="Group 8">
            <a:extLst>
              <a:ext uri="{FF2B5EF4-FFF2-40B4-BE49-F238E27FC236}">
                <a16:creationId xmlns:a16="http://schemas.microsoft.com/office/drawing/2014/main" id="{F614E6CA-926F-4277-B925-B991FE9C8F04}"/>
              </a:ext>
            </a:extLst>
          </p:cNvPr>
          <p:cNvGrpSpPr/>
          <p:nvPr/>
        </p:nvGrpSpPr>
        <p:grpSpPr>
          <a:xfrm>
            <a:off x="6273610" y="1115952"/>
            <a:ext cx="2537287" cy="720000"/>
            <a:chOff x="5789234" y="30101"/>
            <a:chExt cx="2537287" cy="720000"/>
          </a:xfrm>
        </p:grpSpPr>
        <p:sp>
          <p:nvSpPr>
            <p:cNvPr id="19" name="Rectangle 18">
              <a:extLst>
                <a:ext uri="{FF2B5EF4-FFF2-40B4-BE49-F238E27FC236}">
                  <a16:creationId xmlns:a16="http://schemas.microsoft.com/office/drawing/2014/main" id="{884FD3B1-8FD7-4246-8494-02CC7C5B6744}"/>
                </a:ext>
              </a:extLst>
            </p:cNvPr>
            <p:cNvSpPr/>
            <p:nvPr/>
          </p:nvSpPr>
          <p:spPr>
            <a:xfrm>
              <a:off x="5789234"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CA8EA123-A25F-4F7B-88C7-C60A2FC3F72D}"/>
                </a:ext>
              </a:extLst>
            </p:cNvPr>
            <p:cNvSpPr txBox="1"/>
            <p:nvPr/>
          </p:nvSpPr>
          <p:spPr>
            <a:xfrm>
              <a:off x="5789234"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GB" sz="1100" kern="1200" dirty="0"/>
                <a:t>Power Automate Project Scenarios</a:t>
              </a:r>
              <a:endParaRPr lang="en-AU" sz="1100" kern="1200" dirty="0"/>
            </a:p>
          </p:txBody>
        </p:sp>
      </p:grpSp>
      <p:grpSp>
        <p:nvGrpSpPr>
          <p:cNvPr id="10" name="Group 9">
            <a:extLst>
              <a:ext uri="{FF2B5EF4-FFF2-40B4-BE49-F238E27FC236}">
                <a16:creationId xmlns:a16="http://schemas.microsoft.com/office/drawing/2014/main" id="{7E5D4BFC-9981-4927-A00B-00CAC47488D0}"/>
              </a:ext>
            </a:extLst>
          </p:cNvPr>
          <p:cNvGrpSpPr/>
          <p:nvPr/>
        </p:nvGrpSpPr>
        <p:grpSpPr>
          <a:xfrm>
            <a:off x="6273610" y="1835952"/>
            <a:ext cx="2537287" cy="3906096"/>
            <a:chOff x="5789234" y="750101"/>
            <a:chExt cx="2537287" cy="3906096"/>
          </a:xfrm>
        </p:grpSpPr>
        <p:sp>
          <p:nvSpPr>
            <p:cNvPr id="17" name="Rectangle 16">
              <a:extLst>
                <a:ext uri="{FF2B5EF4-FFF2-40B4-BE49-F238E27FC236}">
                  <a16:creationId xmlns:a16="http://schemas.microsoft.com/office/drawing/2014/main" id="{1FD1BF9D-E432-4E59-8740-768479890586}"/>
                </a:ext>
              </a:extLst>
            </p:cNvPr>
            <p:cNvSpPr/>
            <p:nvPr/>
          </p:nvSpPr>
          <p:spPr>
            <a:xfrm>
              <a:off x="5789234"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8AB4DA87-5F71-42DB-890E-4C10668D376D}"/>
                </a:ext>
              </a:extLst>
            </p:cNvPr>
            <p:cNvSpPr txBox="1"/>
            <p:nvPr/>
          </p:nvSpPr>
          <p:spPr>
            <a:xfrm>
              <a:off x="5789234"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Approve / Reject Workflow  Scenario</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User Input Acceptance &amp; Validation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Recurrance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Dynamic 365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Azure Cognitive Services AI Integration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Power App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SQL Server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HoL - End to End Business Flow with all Scenarios</a:t>
              </a:r>
              <a:endParaRPr lang="en-GB" sz="1100" kern="1200" dirty="0"/>
            </a:p>
          </p:txBody>
        </p:sp>
      </p:grpSp>
      <p:grpSp>
        <p:nvGrpSpPr>
          <p:cNvPr id="11" name="Group 10">
            <a:extLst>
              <a:ext uri="{FF2B5EF4-FFF2-40B4-BE49-F238E27FC236}">
                <a16:creationId xmlns:a16="http://schemas.microsoft.com/office/drawing/2014/main" id="{FAA6F05F-20FB-4DBD-906F-443DE09BAB0D}"/>
              </a:ext>
            </a:extLst>
          </p:cNvPr>
          <p:cNvGrpSpPr/>
          <p:nvPr/>
        </p:nvGrpSpPr>
        <p:grpSpPr>
          <a:xfrm>
            <a:off x="9166117" y="1115952"/>
            <a:ext cx="2537287" cy="720000"/>
            <a:chOff x="8681741" y="30101"/>
            <a:chExt cx="2537287" cy="720000"/>
          </a:xfrm>
        </p:grpSpPr>
        <p:sp>
          <p:nvSpPr>
            <p:cNvPr id="15" name="Rectangle 14">
              <a:extLst>
                <a:ext uri="{FF2B5EF4-FFF2-40B4-BE49-F238E27FC236}">
                  <a16:creationId xmlns:a16="http://schemas.microsoft.com/office/drawing/2014/main" id="{98AC871A-F92E-4980-82F9-1E2166DF565C}"/>
                </a:ext>
              </a:extLst>
            </p:cNvPr>
            <p:cNvSpPr/>
            <p:nvPr/>
          </p:nvSpPr>
          <p:spPr>
            <a:xfrm>
              <a:off x="8681741"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E2A2BBD8-4F59-4088-B01F-4123B89B564F}"/>
                </a:ext>
              </a:extLst>
            </p:cNvPr>
            <p:cNvSpPr txBox="1"/>
            <p:nvPr/>
          </p:nvSpPr>
          <p:spPr>
            <a:xfrm>
              <a:off x="8681741"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Monitoring &amp; Administration of Power Automate</a:t>
              </a:r>
              <a:endParaRPr lang="en-AU" sz="1100" kern="1200" dirty="0"/>
            </a:p>
          </p:txBody>
        </p:sp>
      </p:grpSp>
      <p:grpSp>
        <p:nvGrpSpPr>
          <p:cNvPr id="12" name="Group 11">
            <a:extLst>
              <a:ext uri="{FF2B5EF4-FFF2-40B4-BE49-F238E27FC236}">
                <a16:creationId xmlns:a16="http://schemas.microsoft.com/office/drawing/2014/main" id="{CA128F19-C831-400A-913A-081AC97C2283}"/>
              </a:ext>
            </a:extLst>
          </p:cNvPr>
          <p:cNvGrpSpPr/>
          <p:nvPr/>
        </p:nvGrpSpPr>
        <p:grpSpPr>
          <a:xfrm>
            <a:off x="9166117" y="1835952"/>
            <a:ext cx="2537287" cy="3906096"/>
            <a:chOff x="8681741" y="750101"/>
            <a:chExt cx="2537287" cy="3906096"/>
          </a:xfrm>
        </p:grpSpPr>
        <p:sp>
          <p:nvSpPr>
            <p:cNvPr id="13" name="Rectangle 12">
              <a:extLst>
                <a:ext uri="{FF2B5EF4-FFF2-40B4-BE49-F238E27FC236}">
                  <a16:creationId xmlns:a16="http://schemas.microsoft.com/office/drawing/2014/main" id="{C2E3C588-B5EF-40CD-A155-0938AAD9F42E}"/>
                </a:ext>
              </a:extLst>
            </p:cNvPr>
            <p:cNvSpPr/>
            <p:nvPr/>
          </p:nvSpPr>
          <p:spPr>
            <a:xfrm>
              <a:off x="8681741"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ECD16C9D-3BE3-4E1E-AA2B-49A56EFFBAD9}"/>
                </a:ext>
              </a:extLst>
            </p:cNvPr>
            <p:cNvSpPr txBox="1"/>
            <p:nvPr/>
          </p:nvSpPr>
          <p:spPr>
            <a:xfrm>
              <a:off x="8681741"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Import, Export Flows</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Distribute Flows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Sharing of Flows across workspaces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Different Flow Environments and Code Promotion</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Data Policies &amp; Integration Check Points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Flow History and Analytics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HoL - Check your Knowledge</a:t>
              </a:r>
            </a:p>
            <a:p>
              <a:pPr marL="57150" lvl="1" indent="-57150" algn="l" defTabSz="488950">
                <a:lnSpc>
                  <a:spcPct val="150000"/>
                </a:lnSpc>
                <a:spcBef>
                  <a:spcPct val="0"/>
                </a:spcBef>
                <a:spcAft>
                  <a:spcPct val="15000"/>
                </a:spcAft>
                <a:buFont typeface="Wingdings" panose="05000000000000000000" pitchFamily="2" charset="2"/>
                <a:buNone/>
              </a:pPr>
              <a:endParaRPr lang="en-GB" sz="1100" kern="1200" dirty="0"/>
            </a:p>
          </p:txBody>
        </p:sp>
      </p:grpSp>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31426-2C41-7149-ACE8-4CBE067F0FFA}"/>
              </a:ext>
            </a:extLst>
          </p:cNvPr>
          <p:cNvSpPr>
            <a:spLocks noGrp="1"/>
          </p:cNvSpPr>
          <p:nvPr>
            <p:ph type="title"/>
          </p:nvPr>
        </p:nvSpPr>
        <p:spPr>
          <a:xfrm>
            <a:off x="838200" y="0"/>
            <a:ext cx="10515600" cy="1325563"/>
          </a:xfrm>
        </p:spPr>
        <p:txBody>
          <a:bodyPr>
            <a:normAutofit/>
          </a:bodyPr>
          <a:lstStyle/>
          <a:p>
            <a:r>
              <a:rPr lang="en-US" spc="-50" dirty="0">
                <a:ln w="3175">
                  <a:noFill/>
                </a:ln>
                <a:solidFill>
                  <a:schemeClr val="accent1"/>
                </a:solidFill>
                <a:latin typeface="+mn-lt"/>
                <a:ea typeface="+mn-ea"/>
                <a:cs typeface="Segoe UI" pitchFamily="34" charset="0"/>
              </a:rPr>
              <a:t>The if() expression</a:t>
            </a:r>
          </a:p>
        </p:txBody>
      </p:sp>
      <p:sp>
        <p:nvSpPr>
          <p:cNvPr id="3" name="Text Placeholder 2">
            <a:extLst>
              <a:ext uri="{FF2B5EF4-FFF2-40B4-BE49-F238E27FC236}">
                <a16:creationId xmlns:a16="http://schemas.microsoft.com/office/drawing/2014/main" id="{9FE30301-2337-4A4A-A3D6-4F0D51E8CB06}"/>
              </a:ext>
            </a:extLst>
          </p:cNvPr>
          <p:cNvSpPr>
            <a:spLocks noGrp="1"/>
          </p:cNvSpPr>
          <p:nvPr>
            <p:ph type="body" sz="quarter" idx="4294967295"/>
          </p:nvPr>
        </p:nvSpPr>
        <p:spPr>
          <a:xfrm>
            <a:off x="838200" y="1189038"/>
            <a:ext cx="11353800" cy="1119187"/>
          </a:xfrm>
        </p:spPr>
        <p:txBody>
          <a:bodyPr/>
          <a:lstStyle/>
          <a:p>
            <a:pPr>
              <a:spcBef>
                <a:spcPts val="1176"/>
              </a:spcBef>
            </a:pPr>
            <a:r>
              <a:rPr lang="en-US" sz="3137" dirty="0">
                <a:latin typeface="+mn-lt"/>
              </a:rPr>
              <a:t>Why use the </a:t>
            </a:r>
            <a:r>
              <a:rPr lang="en-US" sz="3137" dirty="0">
                <a:latin typeface="Consolas" panose="020B0609020204030204" pitchFamily="49" charset="0"/>
              </a:rPr>
              <a:t>if()</a:t>
            </a:r>
            <a:r>
              <a:rPr lang="en-US" sz="3137" dirty="0">
                <a:latin typeface="+mn-lt"/>
              </a:rPr>
              <a:t> expression if you can use a condition?</a:t>
            </a:r>
          </a:p>
          <a:p>
            <a:pPr>
              <a:spcBef>
                <a:spcPts val="1176"/>
              </a:spcBef>
            </a:pPr>
            <a:r>
              <a:rPr lang="en-US" sz="3137" dirty="0">
                <a:latin typeface="+mn-lt"/>
              </a:rPr>
              <a:t>Avoid multiple nested conditions just to set a field</a:t>
            </a:r>
          </a:p>
        </p:txBody>
      </p:sp>
      <p:pic>
        <p:nvPicPr>
          <p:cNvPr id="4" name="Picture 3"/>
          <p:cNvPicPr>
            <a:picLocks noChangeAspect="1"/>
          </p:cNvPicPr>
          <p:nvPr/>
        </p:nvPicPr>
        <p:blipFill>
          <a:blip r:embed="rId3"/>
          <a:stretch>
            <a:fillRect/>
          </a:stretch>
        </p:blipFill>
        <p:spPr>
          <a:xfrm>
            <a:off x="1978268" y="2514601"/>
            <a:ext cx="7343369" cy="3054060"/>
          </a:xfrm>
          <a:prstGeom prst="rect">
            <a:avLst/>
          </a:prstGeom>
        </p:spPr>
      </p:pic>
      <p:sp>
        <p:nvSpPr>
          <p:cNvPr id="5" name="Rectangle 4"/>
          <p:cNvSpPr/>
          <p:nvPr/>
        </p:nvSpPr>
        <p:spPr>
          <a:xfrm>
            <a:off x="269239" y="6078744"/>
            <a:ext cx="11655079" cy="784488"/>
          </a:xfrm>
          <a:prstGeom prst="rect">
            <a:avLst/>
          </a:prstGeom>
          <a:noFill/>
        </p:spPr>
        <p:txBody>
          <a:bodyPr wrap="square" lIns="143428" tIns="89642" rIns="143428" bIns="8964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Caution:</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 </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The if does not ‘short circuit’ which can result in errors if you try to reference a missing property in one branch</a:t>
            </a:r>
          </a:p>
        </p:txBody>
      </p:sp>
    </p:spTree>
    <p:extLst>
      <p:ext uri="{BB962C8B-B14F-4D97-AF65-F5344CB8AC3E}">
        <p14:creationId xmlns:p14="http://schemas.microsoft.com/office/powerpoint/2010/main" val="395206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61FAB-9A1F-1142-8EA9-6F5496A79384}"/>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optional values</a:t>
            </a:r>
          </a:p>
        </p:txBody>
      </p:sp>
      <p:sp>
        <p:nvSpPr>
          <p:cNvPr id="3" name="Text Placeholder 2">
            <a:extLst>
              <a:ext uri="{FF2B5EF4-FFF2-40B4-BE49-F238E27FC236}">
                <a16:creationId xmlns:a16="http://schemas.microsoft.com/office/drawing/2014/main" id="{8AC49C29-2017-1B4D-A19E-4B235FE88E5B}"/>
              </a:ext>
            </a:extLst>
          </p:cNvPr>
          <p:cNvSpPr>
            <a:spLocks noGrp="1"/>
          </p:cNvSpPr>
          <p:nvPr>
            <p:ph idx="1"/>
          </p:nvPr>
        </p:nvSpPr>
        <p:spPr>
          <a:xfrm>
            <a:off x="970157" y="1690688"/>
            <a:ext cx="10136458" cy="3471720"/>
          </a:xfrm>
        </p:spPr>
        <p:txBody>
          <a:bodyPr/>
          <a:lstStyle/>
          <a:p>
            <a:pPr>
              <a:lnSpc>
                <a:spcPct val="100000"/>
              </a:lnSpc>
            </a:pPr>
            <a:r>
              <a:rPr lang="en-US" dirty="0"/>
              <a:t>Caution: trying to use a property that’s not set – aka “null” --  will cause the flow to fail</a:t>
            </a:r>
          </a:p>
          <a:p>
            <a:pPr>
              <a:lnSpc>
                <a:spcPct val="100000"/>
              </a:lnSpc>
            </a:pPr>
            <a:r>
              <a:rPr lang="en-US" dirty="0"/>
              <a:t>Two steps to handle:</a:t>
            </a:r>
          </a:p>
          <a:p>
            <a:pPr lvl="1">
              <a:lnSpc>
                <a:spcPct val="100000"/>
              </a:lnSpc>
            </a:pPr>
            <a:r>
              <a:rPr lang="en-US" dirty="0"/>
              <a:t>Use the “?” character after selecting the property (this happens automatically). Use when chaining access to sub properties.</a:t>
            </a:r>
          </a:p>
          <a:p>
            <a:pPr lvl="1">
              <a:lnSpc>
                <a:spcPct val="100000"/>
              </a:lnSpc>
            </a:pPr>
            <a:r>
              <a:rPr lang="en-US" dirty="0"/>
              <a:t>Then, use the coalesce() function to provide a default value</a:t>
            </a:r>
          </a:p>
        </p:txBody>
      </p:sp>
      <p:sp>
        <p:nvSpPr>
          <p:cNvPr id="10" name="TextBox 9">
            <a:extLst>
              <a:ext uri="{FF2B5EF4-FFF2-40B4-BE49-F238E27FC236}">
                <a16:creationId xmlns:a16="http://schemas.microsoft.com/office/drawing/2014/main" id="{BC80B832-C6AF-461B-B824-2EFC60615DED}"/>
              </a:ext>
            </a:extLst>
          </p:cNvPr>
          <p:cNvSpPr txBox="1"/>
          <p:nvPr/>
        </p:nvSpPr>
        <p:spPr>
          <a:xfrm>
            <a:off x="453628" y="5717516"/>
            <a:ext cx="11281171" cy="5666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1"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coalesce(body('</a:t>
            </a:r>
            <a:r>
              <a:rPr kumimoji="0" lang="en-US" sz="2000" b="0" i="1" u="none" strike="noStrike" kern="1200" cap="none" spc="0" normalizeH="0" baseline="0" noProof="0" dirty="0" err="1">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Get_record</a:t>
            </a:r>
            <a:r>
              <a:rPr kumimoji="0" lang="en-US" sz="2000" b="0" i="1"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')?['parent']?['child'],'Default Value')</a:t>
            </a:r>
          </a:p>
        </p:txBody>
      </p:sp>
    </p:spTree>
    <p:extLst>
      <p:ext uri="{BB962C8B-B14F-4D97-AF65-F5344CB8AC3E}">
        <p14:creationId xmlns:p14="http://schemas.microsoft.com/office/powerpoint/2010/main" val="151281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Working with Arrays</a:t>
            </a:r>
          </a:p>
        </p:txBody>
      </p:sp>
    </p:spTree>
    <p:extLst>
      <p:ext uri="{BB962C8B-B14F-4D97-AF65-F5344CB8AC3E}">
        <p14:creationId xmlns:p14="http://schemas.microsoft.com/office/powerpoint/2010/main" val="198945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1408EA-A745-49EA-86FD-DD37C0E288C7}"/>
              </a:ext>
            </a:extLst>
          </p:cNvPr>
          <p:cNvSpPr/>
          <p:nvPr/>
        </p:nvSpPr>
        <p:spPr bwMode="auto">
          <a:xfrm>
            <a:off x="7058722" y="487"/>
            <a:ext cx="5133279"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itle 1">
            <a:extLst>
              <a:ext uri="{FF2B5EF4-FFF2-40B4-BE49-F238E27FC236}">
                <a16:creationId xmlns:a16="http://schemas.microsoft.com/office/drawing/2014/main" id="{7B5B16FA-15E9-4D25-8EBE-2135A8CA8EA3}"/>
              </a:ext>
            </a:extLst>
          </p:cNvPr>
          <p:cNvSpPr>
            <a:spLocks noGrp="1"/>
          </p:cNvSpPr>
          <p:nvPr>
            <p:ph type="title"/>
          </p:nvPr>
        </p:nvSpPr>
        <p:spPr>
          <a:xfrm>
            <a:off x="457201" y="534502"/>
            <a:ext cx="6705600" cy="553998"/>
          </a:xfrm>
        </p:spPr>
        <p:txBody>
          <a:bodyPr>
            <a:noAutofit/>
          </a:bodyPr>
          <a:lstStyle/>
          <a:p>
            <a:r>
              <a:rPr lang="en-US" spc="-50" dirty="0">
                <a:ln w="3175">
                  <a:noFill/>
                </a:ln>
                <a:solidFill>
                  <a:schemeClr val="accent1"/>
                </a:solidFill>
                <a:latin typeface="+mn-lt"/>
                <a:ea typeface="+mn-ea"/>
                <a:cs typeface="Segoe UI" pitchFamily="34" charset="0"/>
              </a:rPr>
              <a:t>What are Arrays?</a:t>
            </a:r>
          </a:p>
        </p:txBody>
      </p:sp>
      <p:sp>
        <p:nvSpPr>
          <p:cNvPr id="8" name="Text Placeholder 3">
            <a:extLst>
              <a:ext uri="{FF2B5EF4-FFF2-40B4-BE49-F238E27FC236}">
                <a16:creationId xmlns:a16="http://schemas.microsoft.com/office/drawing/2014/main" id="{A1AADE63-B9D6-45B7-B4F9-78B163DB4565}"/>
              </a:ext>
            </a:extLst>
          </p:cNvPr>
          <p:cNvSpPr>
            <a:spLocks noGrp="1"/>
          </p:cNvSpPr>
          <p:nvPr>
            <p:ph idx="1"/>
          </p:nvPr>
        </p:nvSpPr>
        <p:spPr>
          <a:xfrm>
            <a:off x="457201" y="1855894"/>
            <a:ext cx="6705600" cy="3447098"/>
          </a:xfrm>
        </p:spPr>
        <p:txBody>
          <a:bodyPr/>
          <a:lstStyle/>
          <a:p>
            <a:r>
              <a:rPr lang="en-US" dirty="0"/>
              <a:t>A few different classes </a:t>
            </a:r>
            <a:br>
              <a:rPr lang="en-US" dirty="0"/>
            </a:br>
            <a:r>
              <a:rPr lang="en-US" dirty="0"/>
              <a:t>of things you may need:</a:t>
            </a:r>
          </a:p>
          <a:p>
            <a:pPr lvl="1"/>
            <a:r>
              <a:rPr lang="en-US" sz="2800" dirty="0"/>
              <a:t>Repeat an action over each list item</a:t>
            </a:r>
          </a:p>
          <a:p>
            <a:pPr lvl="1"/>
            <a:r>
              <a:rPr lang="en-US" sz="2800" dirty="0"/>
              <a:t>Get a single item from a list</a:t>
            </a:r>
          </a:p>
          <a:p>
            <a:pPr lvl="1"/>
            <a:r>
              <a:rPr lang="en-US" sz="2800" dirty="0"/>
              <a:t>Filter a list down</a:t>
            </a:r>
          </a:p>
          <a:p>
            <a:pPr lvl="1"/>
            <a:r>
              <a:rPr lang="en-US" sz="2800" dirty="0"/>
              <a:t>Make a list work with a different action</a:t>
            </a:r>
          </a:p>
          <a:p>
            <a:pPr lvl="1"/>
            <a:endParaRPr lang="en-US" sz="2800" dirty="0"/>
          </a:p>
        </p:txBody>
      </p:sp>
      <p:sp>
        <p:nvSpPr>
          <p:cNvPr id="9" name="Trackers_EADF">
            <a:extLst>
              <a:ext uri="{FF2B5EF4-FFF2-40B4-BE49-F238E27FC236}">
                <a16:creationId xmlns:a16="http://schemas.microsoft.com/office/drawing/2014/main" id="{3992EAE3-106D-454C-AA8D-FECFE32B8612}"/>
              </a:ext>
            </a:extLst>
          </p:cNvPr>
          <p:cNvSpPr>
            <a:spLocks noChangeAspect="1" noEditPoints="1"/>
          </p:cNvSpPr>
          <p:nvPr/>
        </p:nvSpPr>
        <p:spPr bwMode="auto">
          <a:xfrm>
            <a:off x="381495" y="335103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transform_2">
            <a:extLst>
              <a:ext uri="{FF2B5EF4-FFF2-40B4-BE49-F238E27FC236}">
                <a16:creationId xmlns:a16="http://schemas.microsoft.com/office/drawing/2014/main" id="{94ACB275-3D04-4461-BFF1-D38D0E107729}"/>
              </a:ext>
            </a:extLst>
          </p:cNvPr>
          <p:cNvSpPr>
            <a:spLocks noChangeAspect="1" noEditPoints="1"/>
          </p:cNvSpPr>
          <p:nvPr/>
        </p:nvSpPr>
        <p:spPr bwMode="auto">
          <a:xfrm>
            <a:off x="381495" y="4364736"/>
            <a:ext cx="283229" cy="262336"/>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1" name="LightningBolt_E945">
            <a:extLst>
              <a:ext uri="{FF2B5EF4-FFF2-40B4-BE49-F238E27FC236}">
                <a16:creationId xmlns:a16="http://schemas.microsoft.com/office/drawing/2014/main" id="{FD2D7C78-A2FF-4996-AADB-1DFA79F02DAE}"/>
              </a:ext>
            </a:extLst>
          </p:cNvPr>
          <p:cNvSpPr>
            <a:spLocks noChangeAspect="1"/>
          </p:cNvSpPr>
          <p:nvPr/>
        </p:nvSpPr>
        <p:spPr bwMode="auto">
          <a:xfrm>
            <a:off x="326443" y="2836685"/>
            <a:ext cx="203977" cy="284644"/>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 name="Funnel">
            <a:extLst>
              <a:ext uri="{FF2B5EF4-FFF2-40B4-BE49-F238E27FC236}">
                <a16:creationId xmlns:a16="http://schemas.microsoft.com/office/drawing/2014/main" id="{DC309978-DF31-4640-A79C-B385D9AC9B13}"/>
              </a:ext>
            </a:extLst>
          </p:cNvPr>
          <p:cNvSpPr>
            <a:spLocks noChangeAspect="1"/>
          </p:cNvSpPr>
          <p:nvPr/>
        </p:nvSpPr>
        <p:spPr bwMode="auto">
          <a:xfrm>
            <a:off x="399661" y="3918241"/>
            <a:ext cx="266170" cy="230117"/>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3" name="Group 12">
            <a:extLst>
              <a:ext uri="{FF2B5EF4-FFF2-40B4-BE49-F238E27FC236}">
                <a16:creationId xmlns:a16="http://schemas.microsoft.com/office/drawing/2014/main" id="{0F633792-7C17-4A9E-948D-5F53133AB7E3}"/>
              </a:ext>
            </a:extLst>
          </p:cNvPr>
          <p:cNvGrpSpPr/>
          <p:nvPr/>
        </p:nvGrpSpPr>
        <p:grpSpPr>
          <a:xfrm>
            <a:off x="7220341" y="1855894"/>
            <a:ext cx="1195232" cy="2104463"/>
            <a:chOff x="475278" y="1167205"/>
            <a:chExt cx="1219199" cy="2146662"/>
          </a:xfrm>
        </p:grpSpPr>
        <p:sp>
          <p:nvSpPr>
            <p:cNvPr id="14" name="Rectangle 13">
              <a:extLst>
                <a:ext uri="{FF2B5EF4-FFF2-40B4-BE49-F238E27FC236}">
                  <a16:creationId xmlns:a16="http://schemas.microsoft.com/office/drawing/2014/main" id="{466A08E4-330C-46DB-837B-9158843BEEC0}"/>
                </a:ext>
              </a:extLst>
            </p:cNvPr>
            <p:cNvSpPr/>
            <p:nvPr/>
          </p:nvSpPr>
          <p:spPr bwMode="auto">
            <a:xfrm>
              <a:off x="475278" y="1167205"/>
              <a:ext cx="1219199"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Jane</a:t>
              </a:r>
            </a:p>
          </p:txBody>
        </p:sp>
        <p:sp>
          <p:nvSpPr>
            <p:cNvPr id="15" name="Rectangle 14">
              <a:extLst>
                <a:ext uri="{FF2B5EF4-FFF2-40B4-BE49-F238E27FC236}">
                  <a16:creationId xmlns:a16="http://schemas.microsoft.com/office/drawing/2014/main" id="{C72936B7-9558-487F-8103-9F509948B76F}"/>
                </a:ext>
              </a:extLst>
            </p:cNvPr>
            <p:cNvSpPr/>
            <p:nvPr/>
          </p:nvSpPr>
          <p:spPr bwMode="auto">
            <a:xfrm>
              <a:off x="475278" y="1897636"/>
              <a:ext cx="1219199"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Dan</a:t>
              </a:r>
            </a:p>
          </p:txBody>
        </p:sp>
        <p:sp>
          <p:nvSpPr>
            <p:cNvPr id="16" name="Rectangle 15">
              <a:extLst>
                <a:ext uri="{FF2B5EF4-FFF2-40B4-BE49-F238E27FC236}">
                  <a16:creationId xmlns:a16="http://schemas.microsoft.com/office/drawing/2014/main" id="{192BDC3A-9B92-4A42-8D13-F3E37B867C0F}"/>
                </a:ext>
              </a:extLst>
            </p:cNvPr>
            <p:cNvSpPr/>
            <p:nvPr/>
          </p:nvSpPr>
          <p:spPr bwMode="auto">
            <a:xfrm>
              <a:off x="475278" y="2628067"/>
              <a:ext cx="1219199"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Steve</a:t>
              </a:r>
            </a:p>
          </p:txBody>
        </p:sp>
      </p:grpSp>
      <p:grpSp>
        <p:nvGrpSpPr>
          <p:cNvPr id="17" name="Group 16">
            <a:extLst>
              <a:ext uri="{FF2B5EF4-FFF2-40B4-BE49-F238E27FC236}">
                <a16:creationId xmlns:a16="http://schemas.microsoft.com/office/drawing/2014/main" id="{66D10B78-EBB6-49C9-A060-A5082B307FA8}"/>
              </a:ext>
            </a:extLst>
          </p:cNvPr>
          <p:cNvGrpSpPr/>
          <p:nvPr/>
        </p:nvGrpSpPr>
        <p:grpSpPr>
          <a:xfrm>
            <a:off x="8896192" y="1855894"/>
            <a:ext cx="1189567" cy="2104463"/>
            <a:chOff x="2184734" y="1167205"/>
            <a:chExt cx="1213420" cy="2146662"/>
          </a:xfrm>
        </p:grpSpPr>
        <p:sp>
          <p:nvSpPr>
            <p:cNvPr id="18" name="Rectangle 17">
              <a:extLst>
                <a:ext uri="{FF2B5EF4-FFF2-40B4-BE49-F238E27FC236}">
                  <a16:creationId xmlns:a16="http://schemas.microsoft.com/office/drawing/2014/main" id="{EE4B1742-A234-4D5F-9288-F750E8CE76BF}"/>
                </a:ext>
              </a:extLst>
            </p:cNvPr>
            <p:cNvSpPr/>
            <p:nvPr/>
          </p:nvSpPr>
          <p:spPr bwMode="auto">
            <a:xfrm>
              <a:off x="2184734"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8.29</a:t>
              </a:r>
            </a:p>
          </p:txBody>
        </p:sp>
        <p:sp>
          <p:nvSpPr>
            <p:cNvPr id="19" name="Rectangle 18">
              <a:extLst>
                <a:ext uri="{FF2B5EF4-FFF2-40B4-BE49-F238E27FC236}">
                  <a16:creationId xmlns:a16="http://schemas.microsoft.com/office/drawing/2014/main" id="{9C18B198-BB16-4D4B-9C92-744740109083}"/>
                </a:ext>
              </a:extLst>
            </p:cNvPr>
            <p:cNvSpPr/>
            <p:nvPr/>
          </p:nvSpPr>
          <p:spPr bwMode="auto">
            <a:xfrm>
              <a:off x="2184734"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4.89</a:t>
              </a:r>
            </a:p>
          </p:txBody>
        </p:sp>
        <p:sp>
          <p:nvSpPr>
            <p:cNvPr id="20" name="Rectangle 19">
              <a:extLst>
                <a:ext uri="{FF2B5EF4-FFF2-40B4-BE49-F238E27FC236}">
                  <a16:creationId xmlns:a16="http://schemas.microsoft.com/office/drawing/2014/main" id="{C42D75FC-9FC0-4DEA-911D-C4245D876BB2}"/>
                </a:ext>
              </a:extLst>
            </p:cNvPr>
            <p:cNvSpPr/>
            <p:nvPr/>
          </p:nvSpPr>
          <p:spPr bwMode="auto">
            <a:xfrm>
              <a:off x="2184734"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0.28</a:t>
              </a:r>
            </a:p>
          </p:txBody>
        </p:sp>
      </p:grpSp>
      <p:grpSp>
        <p:nvGrpSpPr>
          <p:cNvPr id="21" name="Group 20">
            <a:extLst>
              <a:ext uri="{FF2B5EF4-FFF2-40B4-BE49-F238E27FC236}">
                <a16:creationId xmlns:a16="http://schemas.microsoft.com/office/drawing/2014/main" id="{64B0E8F3-EE39-4076-A36D-BA80574F0D46}"/>
              </a:ext>
            </a:extLst>
          </p:cNvPr>
          <p:cNvGrpSpPr/>
          <p:nvPr/>
        </p:nvGrpSpPr>
        <p:grpSpPr>
          <a:xfrm>
            <a:off x="10566379" y="1855894"/>
            <a:ext cx="1189567" cy="2104463"/>
            <a:chOff x="3888411" y="1167205"/>
            <a:chExt cx="1213420" cy="2146662"/>
          </a:xfrm>
        </p:grpSpPr>
        <p:sp>
          <p:nvSpPr>
            <p:cNvPr id="22" name="Rectangle 21">
              <a:extLst>
                <a:ext uri="{FF2B5EF4-FFF2-40B4-BE49-F238E27FC236}">
                  <a16:creationId xmlns:a16="http://schemas.microsoft.com/office/drawing/2014/main" id="{8323C7C1-6899-4D04-B2DE-E4C87C70361D}"/>
                </a:ext>
              </a:extLst>
            </p:cNvPr>
            <p:cNvSpPr/>
            <p:nvPr/>
          </p:nvSpPr>
          <p:spPr bwMode="auto">
            <a:xfrm>
              <a:off x="3888411"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ID: 123</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Name: Jane</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Mail: </a:t>
              </a:r>
              <a:r>
                <a:rPr kumimoji="0" lang="en-US" sz="1372"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J@a.c</a:t>
              </a: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23" name="Rectangle 22">
              <a:extLst>
                <a:ext uri="{FF2B5EF4-FFF2-40B4-BE49-F238E27FC236}">
                  <a16:creationId xmlns:a16="http://schemas.microsoft.com/office/drawing/2014/main" id="{FFAB42B4-BC8A-4780-ABB3-26DBBB9C2E5C}"/>
                </a:ext>
              </a:extLst>
            </p:cNvPr>
            <p:cNvSpPr/>
            <p:nvPr/>
          </p:nvSpPr>
          <p:spPr bwMode="auto">
            <a:xfrm>
              <a:off x="3888411"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ID: 888</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Name: Bob</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Mail: </a:t>
              </a:r>
              <a:r>
                <a:rPr kumimoji="0" lang="en-US" sz="1372"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B@a.c</a:t>
              </a: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24" name="Rectangle 23">
              <a:extLst>
                <a:ext uri="{FF2B5EF4-FFF2-40B4-BE49-F238E27FC236}">
                  <a16:creationId xmlns:a16="http://schemas.microsoft.com/office/drawing/2014/main" id="{F5B225E2-58FE-44F6-BB4F-3262266AFF8E}"/>
                </a:ext>
              </a:extLst>
            </p:cNvPr>
            <p:cNvSpPr/>
            <p:nvPr/>
          </p:nvSpPr>
          <p:spPr bwMode="auto">
            <a:xfrm>
              <a:off x="3888411"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ID: 456</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Name: Dave</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Mail: </a:t>
              </a:r>
              <a:r>
                <a:rPr kumimoji="0" lang="en-US" sz="1372"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D@a.c</a:t>
              </a: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grpSp>
    </p:spTree>
    <p:extLst>
      <p:ext uri="{BB962C8B-B14F-4D97-AF65-F5344CB8AC3E}">
        <p14:creationId xmlns:p14="http://schemas.microsoft.com/office/powerpoint/2010/main" val="77279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FA3A934-0E0A-4439-AE94-7D1DD5B54F76}"/>
              </a:ext>
            </a:extLst>
          </p:cNvPr>
          <p:cNvSpPr>
            <a:spLocks noGrp="1"/>
          </p:cNvSpPr>
          <p:nvPr>
            <p:ph type="title"/>
          </p:nvPr>
        </p:nvSpPr>
        <p:spPr>
          <a:xfrm>
            <a:off x="457201" y="624468"/>
            <a:ext cx="6705600" cy="553998"/>
          </a:xfrm>
        </p:spPr>
        <p:txBody>
          <a:bodyPr>
            <a:noAutofit/>
          </a:bodyPr>
          <a:lstStyle/>
          <a:p>
            <a:r>
              <a:rPr lang="en-US" spc="-50" dirty="0">
                <a:ln w="3175">
                  <a:noFill/>
                </a:ln>
                <a:solidFill>
                  <a:schemeClr val="accent1"/>
                </a:solidFill>
                <a:latin typeface="+mn-lt"/>
                <a:ea typeface="+mn-ea"/>
                <a:cs typeface="Segoe UI" pitchFamily="34" charset="0"/>
              </a:rPr>
              <a:t>Apply to each</a:t>
            </a:r>
          </a:p>
        </p:txBody>
      </p:sp>
      <p:sp>
        <p:nvSpPr>
          <p:cNvPr id="7" name="Text Placeholder 2">
            <a:extLst>
              <a:ext uri="{FF2B5EF4-FFF2-40B4-BE49-F238E27FC236}">
                <a16:creationId xmlns:a16="http://schemas.microsoft.com/office/drawing/2014/main" id="{E1B053BF-B476-4084-9117-F37D08ED79E3}"/>
              </a:ext>
            </a:extLst>
          </p:cNvPr>
          <p:cNvSpPr>
            <a:spLocks noGrp="1"/>
          </p:cNvSpPr>
          <p:nvPr>
            <p:ph idx="1"/>
          </p:nvPr>
        </p:nvSpPr>
        <p:spPr>
          <a:xfrm>
            <a:off x="457201" y="1855894"/>
            <a:ext cx="6705600" cy="3373231"/>
          </a:xfrm>
        </p:spPr>
        <p:txBody>
          <a:bodyPr>
            <a:normAutofit fontScale="92500"/>
          </a:bodyPr>
          <a:lstStyle/>
          <a:p>
            <a:pPr>
              <a:lnSpc>
                <a:spcPct val="110000"/>
              </a:lnSpc>
            </a:pPr>
            <a:r>
              <a:rPr lang="en-US" dirty="0"/>
              <a:t>Automatically added when you try to use an output that’s part of a list</a:t>
            </a:r>
          </a:p>
          <a:p>
            <a:pPr>
              <a:lnSpc>
                <a:spcPct val="110000"/>
              </a:lnSpc>
            </a:pPr>
            <a:r>
              <a:rPr lang="en-US" dirty="0"/>
              <a:t>Destination step to repeats over every list item</a:t>
            </a:r>
          </a:p>
          <a:p>
            <a:pPr>
              <a:lnSpc>
                <a:spcPct val="110000"/>
              </a:lnSpc>
            </a:pPr>
            <a:r>
              <a:rPr lang="en-US" dirty="0"/>
              <a:t>If you do NOT want this you can:</a:t>
            </a:r>
          </a:p>
          <a:p>
            <a:pPr lvl="1">
              <a:lnSpc>
                <a:spcPct val="110000"/>
              </a:lnSpc>
            </a:pPr>
            <a:r>
              <a:rPr lang="en-US" dirty="0"/>
              <a:t>Get only one list item using an expression, or,</a:t>
            </a:r>
          </a:p>
          <a:p>
            <a:pPr lvl="1">
              <a:lnSpc>
                <a:spcPct val="110000"/>
              </a:lnSpc>
            </a:pPr>
            <a:r>
              <a:rPr lang="en-US" dirty="0"/>
              <a:t>Convert the whole list to a string in the form of a list or a table</a:t>
            </a:r>
          </a:p>
        </p:txBody>
      </p:sp>
      <p:pic>
        <p:nvPicPr>
          <p:cNvPr id="8" name="Picture 7">
            <a:extLst>
              <a:ext uri="{FF2B5EF4-FFF2-40B4-BE49-F238E27FC236}">
                <a16:creationId xmlns:a16="http://schemas.microsoft.com/office/drawing/2014/main" id="{AF369C8B-A536-44A1-9426-3C604C6A7F9B}"/>
              </a:ext>
            </a:extLst>
          </p:cNvPr>
          <p:cNvPicPr>
            <a:picLocks noChangeAspect="1"/>
          </p:cNvPicPr>
          <p:nvPr/>
        </p:nvPicPr>
        <p:blipFill>
          <a:blip r:embed="rId2"/>
          <a:stretch>
            <a:fillRect/>
          </a:stretch>
        </p:blipFill>
        <p:spPr>
          <a:xfrm>
            <a:off x="7830092" y="366216"/>
            <a:ext cx="4316776" cy="1926634"/>
          </a:xfrm>
          <a:prstGeom prst="rect">
            <a:avLst/>
          </a:prstGeom>
        </p:spPr>
      </p:pic>
      <p:pic>
        <p:nvPicPr>
          <p:cNvPr id="9" name="Picture 8">
            <a:extLst>
              <a:ext uri="{FF2B5EF4-FFF2-40B4-BE49-F238E27FC236}">
                <a16:creationId xmlns:a16="http://schemas.microsoft.com/office/drawing/2014/main" id="{066D3E3E-C208-43E0-8793-A80992AA4DAD}"/>
              </a:ext>
            </a:extLst>
          </p:cNvPr>
          <p:cNvPicPr>
            <a:picLocks noChangeAspect="1"/>
          </p:cNvPicPr>
          <p:nvPr/>
        </p:nvPicPr>
        <p:blipFill>
          <a:blip r:embed="rId3"/>
          <a:stretch>
            <a:fillRect/>
          </a:stretch>
        </p:blipFill>
        <p:spPr>
          <a:xfrm>
            <a:off x="8187657" y="3130191"/>
            <a:ext cx="3441135" cy="2477286"/>
          </a:xfrm>
          <a:prstGeom prst="rect">
            <a:avLst/>
          </a:prstGeom>
        </p:spPr>
      </p:pic>
      <p:sp>
        <p:nvSpPr>
          <p:cNvPr id="10" name="arrow_15">
            <a:extLst>
              <a:ext uri="{FF2B5EF4-FFF2-40B4-BE49-F238E27FC236}">
                <a16:creationId xmlns:a16="http://schemas.microsoft.com/office/drawing/2014/main" id="{FAD5CE59-1DEC-428E-8F4E-B6844D100349}"/>
              </a:ext>
            </a:extLst>
          </p:cNvPr>
          <p:cNvSpPr>
            <a:spLocks noChangeAspect="1" noEditPoints="1"/>
          </p:cNvSpPr>
          <p:nvPr/>
        </p:nvSpPr>
        <p:spPr bwMode="auto">
          <a:xfrm rot="5400000">
            <a:off x="9728121" y="253223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2288550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D25C5F-9801-4299-9BFF-13A8C88A06CC}"/>
              </a:ext>
            </a:extLst>
          </p:cNvPr>
          <p:cNvSpPr>
            <a:spLocks noGrp="1"/>
          </p:cNvSpPr>
          <p:nvPr>
            <p:ph type="title"/>
          </p:nvPr>
        </p:nvSpPr>
        <p:spPr>
          <a:xfrm>
            <a:off x="418643" y="289394"/>
            <a:ext cx="6705600" cy="553998"/>
          </a:xfrm>
        </p:spPr>
        <p:txBody>
          <a:bodyPr>
            <a:noAutofit/>
          </a:bodyPr>
          <a:lstStyle/>
          <a:p>
            <a:r>
              <a:rPr lang="en-US" spc="-50" dirty="0">
                <a:ln w="3175">
                  <a:noFill/>
                </a:ln>
                <a:solidFill>
                  <a:schemeClr val="accent1"/>
                </a:solidFill>
                <a:latin typeface="+mn-lt"/>
                <a:ea typeface="+mn-ea"/>
                <a:cs typeface="Segoe UI" pitchFamily="34" charset="0"/>
              </a:rPr>
              <a:t>Getting certain list items </a:t>
            </a:r>
          </a:p>
        </p:txBody>
      </p:sp>
      <p:sp>
        <p:nvSpPr>
          <p:cNvPr id="7" name="Text Placeholder 2">
            <a:extLst>
              <a:ext uri="{FF2B5EF4-FFF2-40B4-BE49-F238E27FC236}">
                <a16:creationId xmlns:a16="http://schemas.microsoft.com/office/drawing/2014/main" id="{1B99618A-B5C2-489C-8687-7AA9AC4A458F}"/>
              </a:ext>
            </a:extLst>
          </p:cNvPr>
          <p:cNvSpPr>
            <a:spLocks noGrp="1"/>
          </p:cNvSpPr>
          <p:nvPr>
            <p:ph idx="1"/>
          </p:nvPr>
        </p:nvSpPr>
        <p:spPr>
          <a:xfrm>
            <a:off x="1831147" y="1218995"/>
            <a:ext cx="5175414" cy="3188565"/>
          </a:xfrm>
        </p:spPr>
        <p:txBody>
          <a:bodyPr/>
          <a:lstStyle/>
          <a:p>
            <a:r>
              <a:rPr lang="en-US" dirty="0"/>
              <a:t>Use the first() expression to get the first item from a list</a:t>
            </a:r>
          </a:p>
          <a:p>
            <a:r>
              <a:rPr lang="en-US" dirty="0"/>
              <a:t>Use square brackets and a number (starts at 0) to get a certain item, for example [2]</a:t>
            </a:r>
          </a:p>
          <a:p>
            <a:r>
              <a:rPr lang="en-US" dirty="0"/>
              <a:t>Use the last() expression to get the final item</a:t>
            </a:r>
          </a:p>
        </p:txBody>
      </p:sp>
      <p:pic>
        <p:nvPicPr>
          <p:cNvPr id="8" name="Picture 7">
            <a:extLst>
              <a:ext uri="{FF2B5EF4-FFF2-40B4-BE49-F238E27FC236}">
                <a16:creationId xmlns:a16="http://schemas.microsoft.com/office/drawing/2014/main" id="{FC85CA70-E05D-4E93-9CF9-3091739D06F6}"/>
              </a:ext>
            </a:extLst>
          </p:cNvPr>
          <p:cNvPicPr>
            <a:picLocks noChangeAspect="1"/>
          </p:cNvPicPr>
          <p:nvPr/>
        </p:nvPicPr>
        <p:blipFill rotWithShape="1">
          <a:blip r:embed="rId2"/>
          <a:srcRect t="3813"/>
          <a:stretch/>
        </p:blipFill>
        <p:spPr>
          <a:xfrm>
            <a:off x="7440639" y="487"/>
            <a:ext cx="4751362" cy="6857027"/>
          </a:xfrm>
          <a:prstGeom prst="rect">
            <a:avLst/>
          </a:prstGeom>
        </p:spPr>
      </p:pic>
      <p:cxnSp>
        <p:nvCxnSpPr>
          <p:cNvPr id="9" name="Straight Connector 8">
            <a:extLst>
              <a:ext uri="{FF2B5EF4-FFF2-40B4-BE49-F238E27FC236}">
                <a16:creationId xmlns:a16="http://schemas.microsoft.com/office/drawing/2014/main" id="{77667411-08F1-40DA-AE1F-5547D7011946}"/>
              </a:ext>
            </a:extLst>
          </p:cNvPr>
          <p:cNvCxnSpPr>
            <a:cxnSpLocks/>
          </p:cNvCxnSpPr>
          <p:nvPr/>
        </p:nvCxnSpPr>
        <p:spPr>
          <a:xfrm>
            <a:off x="7440638" y="487"/>
            <a:ext cx="0" cy="6857027"/>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CA7E1D2-AAFC-4D30-8E9B-99703C16F177}"/>
              </a:ext>
            </a:extLst>
          </p:cNvPr>
          <p:cNvSpPr/>
          <p:nvPr/>
        </p:nvSpPr>
        <p:spPr bwMode="auto">
          <a:xfrm>
            <a:off x="418643" y="1189494"/>
            <a:ext cx="672319" cy="67231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0</a:t>
            </a:r>
          </a:p>
        </p:txBody>
      </p:sp>
      <p:sp>
        <p:nvSpPr>
          <p:cNvPr id="11" name="Rectangle 10">
            <a:extLst>
              <a:ext uri="{FF2B5EF4-FFF2-40B4-BE49-F238E27FC236}">
                <a16:creationId xmlns:a16="http://schemas.microsoft.com/office/drawing/2014/main" id="{E0746C09-1E72-4791-A7A7-8744E220D960}"/>
              </a:ext>
            </a:extLst>
          </p:cNvPr>
          <p:cNvSpPr/>
          <p:nvPr/>
        </p:nvSpPr>
        <p:spPr bwMode="auto">
          <a:xfrm>
            <a:off x="418643" y="1905566"/>
            <a:ext cx="672319" cy="67231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1</a:t>
            </a:r>
          </a:p>
        </p:txBody>
      </p:sp>
      <p:sp>
        <p:nvSpPr>
          <p:cNvPr id="12" name="Rectangle 11">
            <a:extLst>
              <a:ext uri="{FF2B5EF4-FFF2-40B4-BE49-F238E27FC236}">
                <a16:creationId xmlns:a16="http://schemas.microsoft.com/office/drawing/2014/main" id="{3D658B72-AB5A-4556-B886-748DDECE5F35}"/>
              </a:ext>
            </a:extLst>
          </p:cNvPr>
          <p:cNvSpPr/>
          <p:nvPr/>
        </p:nvSpPr>
        <p:spPr bwMode="auto">
          <a:xfrm>
            <a:off x="418643" y="2621638"/>
            <a:ext cx="672319" cy="672319"/>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2</a:t>
            </a:r>
          </a:p>
        </p:txBody>
      </p:sp>
      <p:sp>
        <p:nvSpPr>
          <p:cNvPr id="13" name="Rectangle 12">
            <a:extLst>
              <a:ext uri="{FF2B5EF4-FFF2-40B4-BE49-F238E27FC236}">
                <a16:creationId xmlns:a16="http://schemas.microsoft.com/office/drawing/2014/main" id="{7D4C43F0-B387-4BBD-B204-5B9B59BC5BA6}"/>
              </a:ext>
            </a:extLst>
          </p:cNvPr>
          <p:cNvSpPr/>
          <p:nvPr/>
        </p:nvSpPr>
        <p:spPr bwMode="auto">
          <a:xfrm>
            <a:off x="418643" y="3337710"/>
            <a:ext cx="672319" cy="67231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3</a:t>
            </a:r>
          </a:p>
        </p:txBody>
      </p:sp>
      <p:cxnSp>
        <p:nvCxnSpPr>
          <p:cNvPr id="14" name="Connector: Elbow 13">
            <a:extLst>
              <a:ext uri="{FF2B5EF4-FFF2-40B4-BE49-F238E27FC236}">
                <a16:creationId xmlns:a16="http://schemas.microsoft.com/office/drawing/2014/main" id="{05A3ADD0-E575-4A41-ABF4-C6976A4D6208}"/>
              </a:ext>
            </a:extLst>
          </p:cNvPr>
          <p:cNvCxnSpPr>
            <a:cxnSpLocks/>
            <a:endCxn id="10" idx="3"/>
          </p:cNvCxnSpPr>
          <p:nvPr/>
        </p:nvCxnSpPr>
        <p:spPr>
          <a:xfrm rot="10800000" flipV="1">
            <a:off x="1090961" y="1401314"/>
            <a:ext cx="747021" cy="12433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CDFA959-CF77-4471-BDA7-15395DA98E72}"/>
              </a:ext>
            </a:extLst>
          </p:cNvPr>
          <p:cNvCxnSpPr>
            <a:cxnSpLocks/>
            <a:endCxn id="13" idx="3"/>
          </p:cNvCxnSpPr>
          <p:nvPr/>
        </p:nvCxnSpPr>
        <p:spPr>
          <a:xfrm rot="10800000">
            <a:off x="1090961" y="3673871"/>
            <a:ext cx="747021" cy="21061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CE73ECE-8411-4EEB-B056-CF1072CFB277}"/>
              </a:ext>
            </a:extLst>
          </p:cNvPr>
          <p:cNvCxnSpPr>
            <a:cxnSpLocks/>
            <a:endCxn id="12" idx="3"/>
          </p:cNvCxnSpPr>
          <p:nvPr/>
        </p:nvCxnSpPr>
        <p:spPr>
          <a:xfrm rot="10800000" flipV="1">
            <a:off x="1090961" y="2423660"/>
            <a:ext cx="747021" cy="53413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BFFA3E1-35A8-4D7D-9A22-D9FB8AC30BDB}"/>
              </a:ext>
            </a:extLst>
          </p:cNvPr>
          <p:cNvSpPr/>
          <p:nvPr/>
        </p:nvSpPr>
        <p:spPr>
          <a:xfrm>
            <a:off x="269241" y="4688625"/>
            <a:ext cx="6947292" cy="1387941"/>
          </a:xfrm>
          <a:prstGeom prst="rect">
            <a:avLst/>
          </a:prstGeom>
          <a:noFill/>
        </p:spPr>
        <p:txBody>
          <a:bodyPr wrap="square" lIns="143428" tIns="89642" rIns="143428" bIns="8964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Note:</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 </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If the array is a list of Strings, Numbers, Booleans </a:t>
            </a:r>
            <a:r>
              <a:rPr kumimoji="0" lang="en-US" sz="1961"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etc</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then the above expression can be used directly. However, if it is an array of objects, you will need to </a:t>
            </a:r>
            <a:r>
              <a:rPr kumimoji="0" lang="en-US" sz="1961" b="0" i="0" u="none" strike="noStrike" kern="1200" cap="none" spc="0" normalizeH="0" baseline="0" noProof="0" dirty="0">
                <a:ln>
                  <a:noFill/>
                </a:ln>
                <a:solidFill>
                  <a:srgbClr val="D83B01"/>
                </a:solidFill>
                <a:effectLst/>
                <a:uLnTx/>
                <a:uFillTx/>
                <a:latin typeface="Segoe UI" panose="020B0502040204020203" pitchFamily="34" charset="0"/>
                <a:ea typeface="+mn-ea"/>
                <a:cs typeface="Segoe UI" panose="020B0502040204020203" pitchFamily="34" charset="0"/>
              </a:rPr>
              <a:t>use square brackets</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to select the specific property you need:</a:t>
            </a:r>
          </a:p>
        </p:txBody>
      </p:sp>
      <p:sp>
        <p:nvSpPr>
          <p:cNvPr id="18" name="Rectangle 17">
            <a:extLst>
              <a:ext uri="{FF2B5EF4-FFF2-40B4-BE49-F238E27FC236}">
                <a16:creationId xmlns:a16="http://schemas.microsoft.com/office/drawing/2014/main" id="{850E0B47-CD99-4125-AEA9-100FF6BB55EB}"/>
              </a:ext>
            </a:extLst>
          </p:cNvPr>
          <p:cNvSpPr/>
          <p:nvPr/>
        </p:nvSpPr>
        <p:spPr>
          <a:xfrm>
            <a:off x="343941" y="6095147"/>
            <a:ext cx="5643539" cy="36207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last(body('</a:t>
            </a:r>
            <a:r>
              <a:rPr kumimoji="0" lang="en-US" sz="1800"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Get_rows</a:t>
            </a: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')['value'])</a:t>
            </a:r>
            <a:r>
              <a:rPr kumimoji="0" lang="en-US" sz="1800" b="0" i="0" u="none" strike="noStrike" kern="1200" cap="none" spc="0" normalizeH="0" baseline="0" noProof="0" dirty="0">
                <a:ln>
                  <a:noFill/>
                </a:ln>
                <a:solidFill>
                  <a:srgbClr val="D83B01"/>
                </a:solidFill>
                <a:effectLst/>
                <a:uLnTx/>
                <a:uFillTx/>
                <a:latin typeface="Consolas" panose="020B0609020204030204" pitchFamily="49" charset="0"/>
                <a:ea typeface="+mn-ea"/>
                <a:cs typeface="Segoe UI" panose="020B0502040204020203" pitchFamily="34" charset="0"/>
              </a:rPr>
              <a:t>['mycolumn1']</a:t>
            </a:r>
          </a:p>
        </p:txBody>
      </p:sp>
      <p:sp>
        <p:nvSpPr>
          <p:cNvPr id="19" name="Rectangle 18">
            <a:extLst>
              <a:ext uri="{FF2B5EF4-FFF2-40B4-BE49-F238E27FC236}">
                <a16:creationId xmlns:a16="http://schemas.microsoft.com/office/drawing/2014/main" id="{ECFCFC5D-A675-4973-8564-5F001AA37B72}"/>
              </a:ext>
            </a:extLst>
          </p:cNvPr>
          <p:cNvSpPr/>
          <p:nvPr/>
        </p:nvSpPr>
        <p:spPr>
          <a:xfrm>
            <a:off x="343941" y="6474770"/>
            <a:ext cx="5271097" cy="36207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body('</a:t>
            </a:r>
            <a:r>
              <a:rPr kumimoji="0" lang="en-US" sz="1800"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Get_rows</a:t>
            </a: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')['value'][2]</a:t>
            </a:r>
            <a:r>
              <a:rPr kumimoji="0" lang="en-US" sz="1800" b="0" i="0" u="none" strike="noStrike" kern="1200" cap="none" spc="0" normalizeH="0" baseline="0" noProof="0" dirty="0">
                <a:ln>
                  <a:noFill/>
                </a:ln>
                <a:solidFill>
                  <a:srgbClr val="D83B01"/>
                </a:solidFill>
                <a:effectLst/>
                <a:uLnTx/>
                <a:uFillTx/>
                <a:latin typeface="Consolas" panose="020B0609020204030204" pitchFamily="49" charset="0"/>
                <a:ea typeface="+mn-ea"/>
                <a:cs typeface="Segoe UI" panose="020B0502040204020203" pitchFamily="34" charset="0"/>
              </a:rPr>
              <a:t>['mycolumn1']</a:t>
            </a:r>
          </a:p>
        </p:txBody>
      </p:sp>
    </p:spTree>
    <p:extLst>
      <p:ext uri="{BB962C8B-B14F-4D97-AF65-F5344CB8AC3E}">
        <p14:creationId xmlns:p14="http://schemas.microsoft.com/office/powerpoint/2010/main" val="3018800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DB377F6-BB3C-4008-975A-78A108ADE2AB}"/>
              </a:ext>
            </a:extLst>
          </p:cNvPr>
          <p:cNvSpPr>
            <a:spLocks noGrp="1"/>
          </p:cNvSpPr>
          <p:nvPr>
            <p:ph type="title"/>
          </p:nvPr>
        </p:nvSpPr>
        <p:spPr>
          <a:xfrm>
            <a:off x="315385" y="601591"/>
            <a:ext cx="6705600" cy="553998"/>
          </a:xfrm>
        </p:spPr>
        <p:txBody>
          <a:bodyPr>
            <a:noAutofit/>
          </a:bodyPr>
          <a:lstStyle/>
          <a:p>
            <a:r>
              <a:rPr lang="en-US" spc="-50" dirty="0">
                <a:ln w="3175">
                  <a:noFill/>
                </a:ln>
                <a:solidFill>
                  <a:schemeClr val="accent1"/>
                </a:solidFill>
                <a:latin typeface="+mn-lt"/>
                <a:ea typeface="+mn-ea"/>
                <a:cs typeface="Segoe UI" pitchFamily="34" charset="0"/>
              </a:rPr>
              <a:t>Convert the list to a string</a:t>
            </a:r>
          </a:p>
        </p:txBody>
      </p:sp>
      <p:sp>
        <p:nvSpPr>
          <p:cNvPr id="7" name="Text Placeholder 2">
            <a:extLst>
              <a:ext uri="{FF2B5EF4-FFF2-40B4-BE49-F238E27FC236}">
                <a16:creationId xmlns:a16="http://schemas.microsoft.com/office/drawing/2014/main" id="{B0592750-437F-42E9-B12B-D02640985FED}"/>
              </a:ext>
            </a:extLst>
          </p:cNvPr>
          <p:cNvSpPr>
            <a:spLocks noGrp="1"/>
          </p:cNvSpPr>
          <p:nvPr>
            <p:ph idx="1"/>
          </p:nvPr>
        </p:nvSpPr>
        <p:spPr>
          <a:xfrm>
            <a:off x="457201" y="1855894"/>
            <a:ext cx="6705600" cy="3188565"/>
          </a:xfrm>
        </p:spPr>
        <p:txBody>
          <a:bodyPr>
            <a:normAutofit lnSpcReduction="10000"/>
          </a:bodyPr>
          <a:lstStyle/>
          <a:p>
            <a:pPr>
              <a:lnSpc>
                <a:spcPct val="100000"/>
              </a:lnSpc>
            </a:pPr>
            <a:r>
              <a:rPr lang="en-US" dirty="0"/>
              <a:t>Join – use join to get a simple list, for example, if you have a list of email addresses*</a:t>
            </a:r>
          </a:p>
          <a:p>
            <a:pPr>
              <a:lnSpc>
                <a:spcPct val="100000"/>
              </a:lnSpc>
            </a:pPr>
            <a:endParaRPr lang="en-US" dirty="0"/>
          </a:p>
          <a:p>
            <a:pPr>
              <a:lnSpc>
                <a:spcPct val="100000"/>
              </a:lnSpc>
            </a:pPr>
            <a:r>
              <a:rPr lang="en-US" dirty="0"/>
              <a:t>Create HTML/CSV Table – convert a list of Objects to a tabular display format, for example, for inclusion in the body</a:t>
            </a:r>
          </a:p>
        </p:txBody>
      </p:sp>
      <p:pic>
        <p:nvPicPr>
          <p:cNvPr id="8" name="Picture 7">
            <a:extLst>
              <a:ext uri="{FF2B5EF4-FFF2-40B4-BE49-F238E27FC236}">
                <a16:creationId xmlns:a16="http://schemas.microsoft.com/office/drawing/2014/main" id="{570DCB05-667A-4123-9597-C75263E9853A}"/>
              </a:ext>
            </a:extLst>
          </p:cNvPr>
          <p:cNvPicPr>
            <a:picLocks noChangeAspect="1"/>
          </p:cNvPicPr>
          <p:nvPr/>
        </p:nvPicPr>
        <p:blipFill>
          <a:blip r:embed="rId2"/>
          <a:stretch>
            <a:fillRect/>
          </a:stretch>
        </p:blipFill>
        <p:spPr>
          <a:xfrm>
            <a:off x="7814148" y="225107"/>
            <a:ext cx="4164860" cy="2979274"/>
          </a:xfrm>
          <a:prstGeom prst="rect">
            <a:avLst/>
          </a:prstGeom>
        </p:spPr>
      </p:pic>
      <p:pic>
        <p:nvPicPr>
          <p:cNvPr id="9" name="Picture 8">
            <a:extLst>
              <a:ext uri="{FF2B5EF4-FFF2-40B4-BE49-F238E27FC236}">
                <a16:creationId xmlns:a16="http://schemas.microsoft.com/office/drawing/2014/main" id="{6AFE98E1-C570-41B8-A371-3E6291AEA79E}"/>
              </a:ext>
            </a:extLst>
          </p:cNvPr>
          <p:cNvPicPr>
            <a:picLocks noChangeAspect="1"/>
          </p:cNvPicPr>
          <p:nvPr/>
        </p:nvPicPr>
        <p:blipFill>
          <a:blip r:embed="rId3"/>
          <a:stretch>
            <a:fillRect/>
          </a:stretch>
        </p:blipFill>
        <p:spPr>
          <a:xfrm>
            <a:off x="7814148" y="3429000"/>
            <a:ext cx="4167900" cy="3025714"/>
          </a:xfrm>
          <a:prstGeom prst="rect">
            <a:avLst/>
          </a:prstGeom>
        </p:spPr>
      </p:pic>
      <p:sp>
        <p:nvSpPr>
          <p:cNvPr id="10" name="Rectangle 9">
            <a:extLst>
              <a:ext uri="{FF2B5EF4-FFF2-40B4-BE49-F238E27FC236}">
                <a16:creationId xmlns:a16="http://schemas.microsoft.com/office/drawing/2014/main" id="{49030ED8-6059-4F57-A4A1-F2AC830CADB6}"/>
              </a:ext>
            </a:extLst>
          </p:cNvPr>
          <p:cNvSpPr/>
          <p:nvPr/>
        </p:nvSpPr>
        <p:spPr>
          <a:xfrm>
            <a:off x="269241" y="5744764"/>
            <a:ext cx="6797888" cy="784533"/>
          </a:xfrm>
          <a:prstGeom prst="rect">
            <a:avLst/>
          </a:prstGeom>
          <a:noFill/>
        </p:spPr>
        <p:txBody>
          <a:bodyPr wrap="square" lIns="143428" tIns="89642" rIns="143428" bIns="8964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Note:</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 </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You must have a list of strings, not a list of Objects. Use </a:t>
            </a:r>
            <a:r>
              <a:rPr kumimoji="0" lang="en-US" sz="1961" b="0" i="1"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Select</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if you want a sub-property of each object.</a:t>
            </a:r>
          </a:p>
        </p:txBody>
      </p:sp>
    </p:spTree>
    <p:extLst>
      <p:ext uri="{BB962C8B-B14F-4D97-AF65-F5344CB8AC3E}">
        <p14:creationId xmlns:p14="http://schemas.microsoft.com/office/powerpoint/2010/main" val="806954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31672E6-0578-435B-AB61-C0CA1E06E0CC}"/>
              </a:ext>
            </a:extLst>
          </p:cNvPr>
          <p:cNvSpPr>
            <a:spLocks noGrp="1"/>
          </p:cNvSpPr>
          <p:nvPr>
            <p:ph type="title"/>
          </p:nvPr>
        </p:nvSpPr>
        <p:spPr>
          <a:xfrm>
            <a:off x="457201" y="490653"/>
            <a:ext cx="6705600" cy="553998"/>
          </a:xfrm>
        </p:spPr>
        <p:txBody>
          <a:bodyPr>
            <a:normAutofit fontScale="90000"/>
          </a:bodyPr>
          <a:lstStyle/>
          <a:p>
            <a:r>
              <a:rPr lang="en-US" sz="4900" spc="-50" dirty="0">
                <a:ln w="3175">
                  <a:noFill/>
                </a:ln>
                <a:solidFill>
                  <a:schemeClr val="accent1"/>
                </a:solidFill>
                <a:latin typeface="+mn-lt"/>
                <a:ea typeface="+mn-ea"/>
                <a:cs typeface="Segoe UI" pitchFamily="34" charset="0"/>
              </a:rPr>
              <a:t>Filtering</a:t>
            </a:r>
            <a:r>
              <a:rPr lang="en-US" dirty="0"/>
              <a:t> </a:t>
            </a:r>
          </a:p>
        </p:txBody>
      </p:sp>
      <p:sp>
        <p:nvSpPr>
          <p:cNvPr id="7" name="Text Placeholder 2">
            <a:extLst>
              <a:ext uri="{FF2B5EF4-FFF2-40B4-BE49-F238E27FC236}">
                <a16:creationId xmlns:a16="http://schemas.microsoft.com/office/drawing/2014/main" id="{CCDD0551-EEA5-4268-B9AA-4728467ECF64}"/>
              </a:ext>
            </a:extLst>
          </p:cNvPr>
          <p:cNvSpPr>
            <a:spLocks noGrp="1"/>
          </p:cNvSpPr>
          <p:nvPr>
            <p:ph idx="1"/>
          </p:nvPr>
        </p:nvSpPr>
        <p:spPr>
          <a:xfrm>
            <a:off x="457201" y="1855894"/>
            <a:ext cx="6705600" cy="4419671"/>
          </a:xfrm>
        </p:spPr>
        <p:txBody>
          <a:bodyPr>
            <a:normAutofit fontScale="92500" lnSpcReduction="20000"/>
          </a:bodyPr>
          <a:lstStyle/>
          <a:p>
            <a:pPr>
              <a:lnSpc>
                <a:spcPct val="110000"/>
              </a:lnSpc>
            </a:pPr>
            <a:r>
              <a:rPr lang="en-US" dirty="0"/>
              <a:t>Ideally – have the connector do the filtering for you</a:t>
            </a:r>
          </a:p>
          <a:p>
            <a:pPr lvl="1">
              <a:lnSpc>
                <a:spcPct val="110000"/>
              </a:lnSpc>
            </a:pPr>
            <a:r>
              <a:rPr lang="en-US" dirty="0"/>
              <a:t>Requires use of OData syntax and is limited. Read more </a:t>
            </a:r>
            <a:r>
              <a:rPr lang="en-US" dirty="0">
                <a:hlinkClick r:id="rId2"/>
              </a:rPr>
              <a:t>here</a:t>
            </a:r>
            <a:r>
              <a:rPr lang="en-US" dirty="0"/>
              <a:t>.</a:t>
            </a:r>
          </a:p>
          <a:p>
            <a:pPr>
              <a:lnSpc>
                <a:spcPct val="110000"/>
              </a:lnSpc>
            </a:pPr>
            <a:r>
              <a:rPr lang="en-US" dirty="0"/>
              <a:t>Built-in Flow action – </a:t>
            </a:r>
            <a:r>
              <a:rPr lang="en-US" i="1" dirty="0"/>
              <a:t>Filter array</a:t>
            </a:r>
          </a:p>
          <a:p>
            <a:pPr lvl="1">
              <a:lnSpc>
                <a:spcPct val="110000"/>
              </a:lnSpc>
            </a:pPr>
            <a:r>
              <a:rPr lang="en-US" dirty="0"/>
              <a:t>Select the Array in the From field</a:t>
            </a:r>
          </a:p>
          <a:p>
            <a:pPr lvl="1">
              <a:lnSpc>
                <a:spcPct val="110000"/>
              </a:lnSpc>
            </a:pPr>
            <a:r>
              <a:rPr lang="en-US" dirty="0"/>
              <a:t>Can either use simple or advanced mode just like for Conditions</a:t>
            </a:r>
          </a:p>
          <a:p>
            <a:pPr lvl="1">
              <a:lnSpc>
                <a:spcPct val="110000"/>
              </a:lnSpc>
            </a:pPr>
            <a:endParaRPr lang="en-US" dirty="0"/>
          </a:p>
          <a:p>
            <a:pPr>
              <a:lnSpc>
                <a:spcPct val="110000"/>
              </a:lnSpc>
            </a:pPr>
            <a:r>
              <a:rPr lang="en-US" dirty="0"/>
              <a:t>If you need the first N items you can use </a:t>
            </a:r>
            <a:r>
              <a:rPr lang="en-US" i="1" dirty="0"/>
              <a:t>take() </a:t>
            </a:r>
            <a:r>
              <a:rPr lang="en-US" dirty="0"/>
              <a:t>or </a:t>
            </a:r>
            <a:r>
              <a:rPr lang="en-US" i="1" dirty="0"/>
              <a:t>skip()</a:t>
            </a:r>
          </a:p>
        </p:txBody>
      </p:sp>
      <p:pic>
        <p:nvPicPr>
          <p:cNvPr id="8" name="Picture 7">
            <a:extLst>
              <a:ext uri="{FF2B5EF4-FFF2-40B4-BE49-F238E27FC236}">
                <a16:creationId xmlns:a16="http://schemas.microsoft.com/office/drawing/2014/main" id="{31921277-8F35-4101-AD63-364088F66759}"/>
              </a:ext>
            </a:extLst>
          </p:cNvPr>
          <p:cNvPicPr>
            <a:picLocks noChangeAspect="1"/>
          </p:cNvPicPr>
          <p:nvPr/>
        </p:nvPicPr>
        <p:blipFill rotWithShape="1">
          <a:blip r:embed="rId3"/>
          <a:srcRect l="2485" t="4273" r="3294"/>
          <a:stretch/>
        </p:blipFill>
        <p:spPr>
          <a:xfrm>
            <a:off x="7871731" y="590321"/>
            <a:ext cx="4140501" cy="2091658"/>
          </a:xfrm>
          <a:prstGeom prst="rect">
            <a:avLst/>
          </a:prstGeom>
        </p:spPr>
      </p:pic>
      <p:pic>
        <p:nvPicPr>
          <p:cNvPr id="9" name="Picture 8">
            <a:extLst>
              <a:ext uri="{FF2B5EF4-FFF2-40B4-BE49-F238E27FC236}">
                <a16:creationId xmlns:a16="http://schemas.microsoft.com/office/drawing/2014/main" id="{E9CA71C8-7025-4348-A73B-79C58AFDB387}"/>
              </a:ext>
            </a:extLst>
          </p:cNvPr>
          <p:cNvPicPr>
            <a:picLocks noChangeAspect="1"/>
          </p:cNvPicPr>
          <p:nvPr/>
        </p:nvPicPr>
        <p:blipFill>
          <a:blip r:embed="rId4"/>
          <a:stretch>
            <a:fillRect/>
          </a:stretch>
        </p:blipFill>
        <p:spPr>
          <a:xfrm>
            <a:off x="7888850" y="3522768"/>
            <a:ext cx="4140502" cy="1248138"/>
          </a:xfrm>
          <a:prstGeom prst="rect">
            <a:avLst/>
          </a:prstGeom>
        </p:spPr>
      </p:pic>
    </p:spTree>
    <p:extLst>
      <p:ext uri="{BB962C8B-B14F-4D97-AF65-F5344CB8AC3E}">
        <p14:creationId xmlns:p14="http://schemas.microsoft.com/office/powerpoint/2010/main" val="4068541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4CB79-AAEB-4442-9DD7-1599A9B1A427}"/>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Transforming Arrays </a:t>
            </a:r>
          </a:p>
        </p:txBody>
      </p:sp>
      <p:sp>
        <p:nvSpPr>
          <p:cNvPr id="7" name="Text Placeholder 2">
            <a:extLst>
              <a:ext uri="{FF2B5EF4-FFF2-40B4-BE49-F238E27FC236}">
                <a16:creationId xmlns:a16="http://schemas.microsoft.com/office/drawing/2014/main" id="{E4D451C8-0523-4A08-9AC7-ACA7A20A10FB}"/>
              </a:ext>
            </a:extLst>
          </p:cNvPr>
          <p:cNvSpPr txBox="1">
            <a:spLocks/>
          </p:cNvSpPr>
          <p:nvPr/>
        </p:nvSpPr>
        <p:spPr>
          <a:xfrm>
            <a:off x="536575" y="1187450"/>
            <a:ext cx="11655425"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4C5A67"/>
                </a:solidFill>
                <a:effectLst/>
                <a:uLnTx/>
                <a:uFillTx/>
                <a:latin typeface="Calibri" panose="020F0502020204030204"/>
                <a:ea typeface="+mn-ea"/>
                <a:cs typeface="+mn-cs"/>
              </a:rPr>
              <a:t>Two input modes: fill key-value pairs, or typing expressions directly in</a:t>
            </a:r>
          </a:p>
        </p:txBody>
      </p:sp>
      <p:sp>
        <p:nvSpPr>
          <p:cNvPr id="8" name="TextBox 7">
            <a:extLst>
              <a:ext uri="{FF2B5EF4-FFF2-40B4-BE49-F238E27FC236}">
                <a16:creationId xmlns:a16="http://schemas.microsoft.com/office/drawing/2014/main" id="{84F80F18-C354-4CEA-952A-C50A727AC629}"/>
              </a:ext>
            </a:extLst>
          </p:cNvPr>
          <p:cNvSpPr txBox="1"/>
          <p:nvPr/>
        </p:nvSpPr>
        <p:spPr>
          <a:xfrm>
            <a:off x="1240366" y="2097545"/>
            <a:ext cx="4407422" cy="125517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Create an array of objects</a:t>
            </a:r>
          </a:p>
        </p:txBody>
      </p:sp>
      <p:pic>
        <p:nvPicPr>
          <p:cNvPr id="9" name="Picture 8">
            <a:extLst>
              <a:ext uri="{FF2B5EF4-FFF2-40B4-BE49-F238E27FC236}">
                <a16:creationId xmlns:a16="http://schemas.microsoft.com/office/drawing/2014/main" id="{877C0C0C-5835-4201-9AAA-4D3B84CA978D}"/>
              </a:ext>
            </a:extLst>
          </p:cNvPr>
          <p:cNvPicPr>
            <a:picLocks noChangeAspect="1"/>
          </p:cNvPicPr>
          <p:nvPr/>
        </p:nvPicPr>
        <p:blipFill>
          <a:blip r:embed="rId2"/>
          <a:stretch>
            <a:fillRect/>
          </a:stretch>
        </p:blipFill>
        <p:spPr>
          <a:xfrm>
            <a:off x="6440982" y="2143542"/>
            <a:ext cx="644305" cy="632149"/>
          </a:xfrm>
          <a:prstGeom prst="rect">
            <a:avLst/>
          </a:prstGeom>
        </p:spPr>
      </p:pic>
      <p:pic>
        <p:nvPicPr>
          <p:cNvPr id="10" name="Picture 9">
            <a:extLst>
              <a:ext uri="{FF2B5EF4-FFF2-40B4-BE49-F238E27FC236}">
                <a16:creationId xmlns:a16="http://schemas.microsoft.com/office/drawing/2014/main" id="{EDA65FE0-4BC0-4813-A28F-C75FF3494EEE}"/>
              </a:ext>
            </a:extLst>
          </p:cNvPr>
          <p:cNvPicPr>
            <a:picLocks noChangeAspect="1"/>
          </p:cNvPicPr>
          <p:nvPr/>
        </p:nvPicPr>
        <p:blipFill>
          <a:blip r:embed="rId3"/>
          <a:stretch>
            <a:fillRect/>
          </a:stretch>
        </p:blipFill>
        <p:spPr>
          <a:xfrm>
            <a:off x="413051" y="2169296"/>
            <a:ext cx="580642" cy="580642"/>
          </a:xfrm>
          <a:prstGeom prst="rect">
            <a:avLst/>
          </a:prstGeom>
        </p:spPr>
      </p:pic>
      <p:sp>
        <p:nvSpPr>
          <p:cNvPr id="11" name="TextBox 10">
            <a:extLst>
              <a:ext uri="{FF2B5EF4-FFF2-40B4-BE49-F238E27FC236}">
                <a16:creationId xmlns:a16="http://schemas.microsoft.com/office/drawing/2014/main" id="{FB4A6B92-5692-4438-91DA-1BBDC91B0637}"/>
              </a:ext>
            </a:extLst>
          </p:cNvPr>
          <p:cNvSpPr txBox="1"/>
          <p:nvPr/>
        </p:nvSpPr>
        <p:spPr>
          <a:xfrm>
            <a:off x="7162800" y="2097545"/>
            <a:ext cx="4942113" cy="125517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Create an array strings, numbers, </a:t>
            </a:r>
            <a:r>
              <a:rPr kumimoji="0" lang="en-US" sz="3137"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booleans</a:t>
            </a: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t>
            </a:r>
            <a:r>
              <a:rPr kumimoji="0" lang="en-US" sz="3137"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etc</a:t>
            </a: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t>
            </a:r>
          </a:p>
        </p:txBody>
      </p:sp>
      <p:sp>
        <p:nvSpPr>
          <p:cNvPr id="12" name="TextBox 11">
            <a:extLst>
              <a:ext uri="{FF2B5EF4-FFF2-40B4-BE49-F238E27FC236}">
                <a16:creationId xmlns:a16="http://schemas.microsoft.com/office/drawing/2014/main" id="{A61E021B-C205-42F6-82AE-2D5C4855ACB8}"/>
              </a:ext>
            </a:extLst>
          </p:cNvPr>
          <p:cNvSpPr txBox="1"/>
          <p:nvPr/>
        </p:nvSpPr>
        <p:spPr>
          <a:xfrm>
            <a:off x="278766" y="5629196"/>
            <a:ext cx="5667829" cy="125517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Useful for passing this Array to another action </a:t>
            </a:r>
          </a:p>
        </p:txBody>
      </p:sp>
      <p:sp>
        <p:nvSpPr>
          <p:cNvPr id="13" name="TextBox 12">
            <a:extLst>
              <a:ext uri="{FF2B5EF4-FFF2-40B4-BE49-F238E27FC236}">
                <a16:creationId xmlns:a16="http://schemas.microsoft.com/office/drawing/2014/main" id="{449A4DBF-0BF7-4F9F-A003-2C5C0E6C25BD}"/>
              </a:ext>
            </a:extLst>
          </p:cNvPr>
          <p:cNvSpPr txBox="1"/>
          <p:nvPr/>
        </p:nvSpPr>
        <p:spPr>
          <a:xfrm>
            <a:off x="6394808" y="5629196"/>
            <a:ext cx="5797192" cy="125517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Useful for getting a simple list, for example, of email addresses</a:t>
            </a:r>
          </a:p>
        </p:txBody>
      </p:sp>
      <p:pic>
        <p:nvPicPr>
          <p:cNvPr id="14" name="Picture 13">
            <a:extLst>
              <a:ext uri="{FF2B5EF4-FFF2-40B4-BE49-F238E27FC236}">
                <a16:creationId xmlns:a16="http://schemas.microsoft.com/office/drawing/2014/main" id="{CCC522EC-3B03-4E76-93FC-95602FD548A7}"/>
              </a:ext>
            </a:extLst>
          </p:cNvPr>
          <p:cNvPicPr>
            <a:picLocks noChangeAspect="1"/>
          </p:cNvPicPr>
          <p:nvPr/>
        </p:nvPicPr>
        <p:blipFill>
          <a:blip r:embed="rId4"/>
          <a:stretch>
            <a:fillRect/>
          </a:stretch>
        </p:blipFill>
        <p:spPr>
          <a:xfrm>
            <a:off x="490995" y="3404764"/>
            <a:ext cx="5455600" cy="2092956"/>
          </a:xfrm>
          <a:prstGeom prst="rect">
            <a:avLst/>
          </a:prstGeom>
        </p:spPr>
      </p:pic>
      <p:pic>
        <p:nvPicPr>
          <p:cNvPr id="15" name="Picture 14">
            <a:extLst>
              <a:ext uri="{FF2B5EF4-FFF2-40B4-BE49-F238E27FC236}">
                <a16:creationId xmlns:a16="http://schemas.microsoft.com/office/drawing/2014/main" id="{C325242B-26E3-4454-A0AB-F21BEED0F92E}"/>
              </a:ext>
            </a:extLst>
          </p:cNvPr>
          <p:cNvPicPr>
            <a:picLocks noChangeAspect="1"/>
          </p:cNvPicPr>
          <p:nvPr/>
        </p:nvPicPr>
        <p:blipFill>
          <a:blip r:embed="rId5"/>
          <a:stretch>
            <a:fillRect/>
          </a:stretch>
        </p:blipFill>
        <p:spPr>
          <a:xfrm>
            <a:off x="6415947" y="3404764"/>
            <a:ext cx="5518786" cy="1698088"/>
          </a:xfrm>
          <a:prstGeom prst="rect">
            <a:avLst/>
          </a:prstGeom>
        </p:spPr>
      </p:pic>
    </p:spTree>
    <p:extLst>
      <p:ext uri="{BB962C8B-B14F-4D97-AF65-F5344CB8AC3E}">
        <p14:creationId xmlns:p14="http://schemas.microsoft.com/office/powerpoint/2010/main" val="1294059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78610D-510D-42E9-89E0-9F3F76E17131}"/>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Passing data into arrays</a:t>
            </a:r>
          </a:p>
        </p:txBody>
      </p:sp>
      <p:sp>
        <p:nvSpPr>
          <p:cNvPr id="7" name="Text Placeholder 2">
            <a:extLst>
              <a:ext uri="{FF2B5EF4-FFF2-40B4-BE49-F238E27FC236}">
                <a16:creationId xmlns:a16="http://schemas.microsoft.com/office/drawing/2014/main" id="{C093EE6D-08B7-4476-B19D-83826B8DFF54}"/>
              </a:ext>
            </a:extLst>
          </p:cNvPr>
          <p:cNvSpPr txBox="1">
            <a:spLocks/>
          </p:cNvSpPr>
          <p:nvPr/>
        </p:nvSpPr>
        <p:spPr>
          <a:xfrm>
            <a:off x="388938" y="1187450"/>
            <a:ext cx="11803062"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4C5A67"/>
                </a:solidFill>
                <a:effectLst/>
                <a:uLnTx/>
                <a:uFillTx/>
                <a:latin typeface="Calibri" panose="020F0502020204030204"/>
                <a:ea typeface="+mn-ea"/>
                <a:cs typeface="+mn-cs"/>
              </a:rPr>
              <a:t>Can hardcode a list – or – have the list be dynamic at runtime</a:t>
            </a:r>
            <a:endParaRPr kumimoji="0" lang="en-US" sz="28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96465016-F952-4EF1-938B-561B680E9722}"/>
              </a:ext>
            </a:extLst>
          </p:cNvPr>
          <p:cNvPicPr>
            <a:picLocks noChangeAspect="1"/>
          </p:cNvPicPr>
          <p:nvPr/>
        </p:nvPicPr>
        <p:blipFill>
          <a:blip r:embed="rId2"/>
          <a:stretch>
            <a:fillRect/>
          </a:stretch>
        </p:blipFill>
        <p:spPr>
          <a:xfrm>
            <a:off x="195378" y="3727809"/>
            <a:ext cx="5794052" cy="2610783"/>
          </a:xfrm>
          <a:prstGeom prst="rect">
            <a:avLst/>
          </a:prstGeom>
        </p:spPr>
      </p:pic>
      <p:pic>
        <p:nvPicPr>
          <p:cNvPr id="9" name="Picture 8">
            <a:extLst>
              <a:ext uri="{FF2B5EF4-FFF2-40B4-BE49-F238E27FC236}">
                <a16:creationId xmlns:a16="http://schemas.microsoft.com/office/drawing/2014/main" id="{AD454EE6-06EC-41FB-94FC-A145D092A9CB}"/>
              </a:ext>
            </a:extLst>
          </p:cNvPr>
          <p:cNvPicPr>
            <a:picLocks noChangeAspect="1"/>
          </p:cNvPicPr>
          <p:nvPr/>
        </p:nvPicPr>
        <p:blipFill>
          <a:blip r:embed="rId3"/>
          <a:stretch>
            <a:fillRect/>
          </a:stretch>
        </p:blipFill>
        <p:spPr>
          <a:xfrm>
            <a:off x="6096842" y="3727808"/>
            <a:ext cx="5808263" cy="2170258"/>
          </a:xfrm>
          <a:prstGeom prst="rect">
            <a:avLst/>
          </a:prstGeom>
        </p:spPr>
      </p:pic>
      <p:sp>
        <p:nvSpPr>
          <p:cNvPr id="10" name="TextBox 9">
            <a:extLst>
              <a:ext uri="{FF2B5EF4-FFF2-40B4-BE49-F238E27FC236}">
                <a16:creationId xmlns:a16="http://schemas.microsoft.com/office/drawing/2014/main" id="{89D44F86-24DF-43B6-805D-0E095AA9935B}"/>
              </a:ext>
            </a:extLst>
          </p:cNvPr>
          <p:cNvSpPr txBox="1"/>
          <p:nvPr/>
        </p:nvSpPr>
        <p:spPr>
          <a:xfrm>
            <a:off x="1240366" y="2097545"/>
            <a:ext cx="4407422" cy="159311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Fill in each property of the object and get one item created</a:t>
            </a:r>
          </a:p>
        </p:txBody>
      </p:sp>
      <p:pic>
        <p:nvPicPr>
          <p:cNvPr id="11" name="Picture 10">
            <a:extLst>
              <a:ext uri="{FF2B5EF4-FFF2-40B4-BE49-F238E27FC236}">
                <a16:creationId xmlns:a16="http://schemas.microsoft.com/office/drawing/2014/main" id="{33643EA1-2701-4EE5-8B22-6778DEE67384}"/>
              </a:ext>
            </a:extLst>
          </p:cNvPr>
          <p:cNvPicPr>
            <a:picLocks noChangeAspect="1"/>
          </p:cNvPicPr>
          <p:nvPr/>
        </p:nvPicPr>
        <p:blipFill>
          <a:blip r:embed="rId4"/>
          <a:stretch>
            <a:fillRect/>
          </a:stretch>
        </p:blipFill>
        <p:spPr>
          <a:xfrm>
            <a:off x="413051" y="2169296"/>
            <a:ext cx="580642" cy="580642"/>
          </a:xfrm>
          <a:prstGeom prst="rect">
            <a:avLst/>
          </a:prstGeom>
        </p:spPr>
      </p:pic>
      <p:pic>
        <p:nvPicPr>
          <p:cNvPr id="12" name="Picture 11">
            <a:extLst>
              <a:ext uri="{FF2B5EF4-FFF2-40B4-BE49-F238E27FC236}">
                <a16:creationId xmlns:a16="http://schemas.microsoft.com/office/drawing/2014/main" id="{7D564DC2-DF53-4AEF-8FEA-7445DD74E24D}"/>
              </a:ext>
            </a:extLst>
          </p:cNvPr>
          <p:cNvPicPr>
            <a:picLocks noChangeAspect="1"/>
          </p:cNvPicPr>
          <p:nvPr/>
        </p:nvPicPr>
        <p:blipFill>
          <a:blip r:embed="rId5"/>
          <a:stretch>
            <a:fillRect/>
          </a:stretch>
        </p:blipFill>
        <p:spPr>
          <a:xfrm>
            <a:off x="6440982" y="2143542"/>
            <a:ext cx="644305" cy="632149"/>
          </a:xfrm>
          <a:prstGeom prst="rect">
            <a:avLst/>
          </a:prstGeom>
        </p:spPr>
      </p:pic>
      <p:sp>
        <p:nvSpPr>
          <p:cNvPr id="13" name="TextBox 12">
            <a:extLst>
              <a:ext uri="{FF2B5EF4-FFF2-40B4-BE49-F238E27FC236}">
                <a16:creationId xmlns:a16="http://schemas.microsoft.com/office/drawing/2014/main" id="{4E49FFB2-2E2D-4EEE-9EC5-EA0CDF150511}"/>
              </a:ext>
            </a:extLst>
          </p:cNvPr>
          <p:cNvSpPr txBox="1"/>
          <p:nvPr/>
        </p:nvSpPr>
        <p:spPr>
          <a:xfrm>
            <a:off x="7515339" y="2097545"/>
            <a:ext cx="4547298" cy="159311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Need to pass in an Array that exactly matches the fields</a:t>
            </a:r>
          </a:p>
        </p:txBody>
      </p:sp>
    </p:spTree>
    <p:extLst>
      <p:ext uri="{BB962C8B-B14F-4D97-AF65-F5344CB8AC3E}">
        <p14:creationId xmlns:p14="http://schemas.microsoft.com/office/powerpoint/2010/main" val="937692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Day2:Power Automate</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CBA67F-0B94-4EC7-AAAC-3E4CCDA096DB}"/>
              </a:ext>
            </a:extLst>
          </p:cNvPr>
          <p:cNvPicPr>
            <a:picLocks noChangeAspect="1"/>
          </p:cNvPicPr>
          <p:nvPr/>
        </p:nvPicPr>
        <p:blipFill rotWithShape="1">
          <a:blip r:embed="rId2"/>
          <a:srcRect l="31222" r="22595"/>
          <a:stretch/>
        </p:blipFill>
        <p:spPr>
          <a:xfrm>
            <a:off x="7440639" y="487"/>
            <a:ext cx="4751362" cy="6857027"/>
          </a:xfrm>
          <a:prstGeom prst="rect">
            <a:avLst/>
          </a:prstGeom>
        </p:spPr>
      </p:pic>
      <p:sp>
        <p:nvSpPr>
          <p:cNvPr id="7" name="Title 1">
            <a:extLst>
              <a:ext uri="{FF2B5EF4-FFF2-40B4-BE49-F238E27FC236}">
                <a16:creationId xmlns:a16="http://schemas.microsoft.com/office/drawing/2014/main" id="{2B710300-4E69-48B8-B4E3-5636DE63F5F7}"/>
              </a:ext>
            </a:extLst>
          </p:cNvPr>
          <p:cNvSpPr>
            <a:spLocks noGrp="1"/>
          </p:cNvSpPr>
          <p:nvPr>
            <p:ph type="title"/>
          </p:nvPr>
        </p:nvSpPr>
        <p:spPr>
          <a:xfrm>
            <a:off x="596120" y="401443"/>
            <a:ext cx="6705600" cy="1107996"/>
          </a:xfrm>
        </p:spPr>
        <p:txBody>
          <a:bodyPr>
            <a:noAutofit/>
          </a:bodyPr>
          <a:lstStyle/>
          <a:p>
            <a:r>
              <a:rPr lang="en-US" spc="-50" dirty="0">
                <a:ln w="3175">
                  <a:noFill/>
                </a:ln>
                <a:solidFill>
                  <a:schemeClr val="accent1"/>
                </a:solidFill>
                <a:latin typeface="+mn-lt"/>
                <a:ea typeface="+mn-ea"/>
                <a:cs typeface="Segoe UI" pitchFamily="34" charset="0"/>
              </a:rPr>
              <a:t>Checking list containment or duplicates</a:t>
            </a:r>
          </a:p>
        </p:txBody>
      </p:sp>
      <p:sp>
        <p:nvSpPr>
          <p:cNvPr id="8" name="Text Placeholder 2">
            <a:extLst>
              <a:ext uri="{FF2B5EF4-FFF2-40B4-BE49-F238E27FC236}">
                <a16:creationId xmlns:a16="http://schemas.microsoft.com/office/drawing/2014/main" id="{C2BF919F-7E5B-4E5D-B2C0-86F3B7995A2A}"/>
              </a:ext>
            </a:extLst>
          </p:cNvPr>
          <p:cNvSpPr>
            <a:spLocks noGrp="1"/>
          </p:cNvSpPr>
          <p:nvPr>
            <p:ph idx="1"/>
          </p:nvPr>
        </p:nvSpPr>
        <p:spPr>
          <a:xfrm>
            <a:off x="457201" y="1855894"/>
            <a:ext cx="6705600" cy="1809726"/>
          </a:xfrm>
        </p:spPr>
        <p:txBody>
          <a:bodyPr>
            <a:normAutofit lnSpcReduction="10000"/>
          </a:bodyPr>
          <a:lstStyle/>
          <a:p>
            <a:pPr>
              <a:lnSpc>
                <a:spcPct val="100000"/>
              </a:lnSpc>
            </a:pPr>
            <a:r>
              <a:rPr lang="en-US" dirty="0"/>
              <a:t>You can use the contains() expression to see if something is in an array</a:t>
            </a:r>
          </a:p>
          <a:p>
            <a:pPr>
              <a:lnSpc>
                <a:spcPct val="100000"/>
              </a:lnSpc>
            </a:pPr>
            <a:r>
              <a:rPr lang="en-US" dirty="0"/>
              <a:t>Use the union() function with the array twice to get a set of unique items</a:t>
            </a:r>
          </a:p>
        </p:txBody>
      </p:sp>
    </p:spTree>
    <p:extLst>
      <p:ext uri="{BB962C8B-B14F-4D97-AF65-F5344CB8AC3E}">
        <p14:creationId xmlns:p14="http://schemas.microsoft.com/office/powerpoint/2010/main" val="3453349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B60D1E-7739-4302-8098-497B3A93779B}"/>
              </a:ext>
            </a:extLst>
          </p:cNvPr>
          <p:cNvSpPr>
            <a:spLocks noGrp="1"/>
          </p:cNvSpPr>
          <p:nvPr>
            <p:ph type="title"/>
          </p:nvPr>
        </p:nvSpPr>
        <p:spPr>
          <a:xfrm>
            <a:off x="457201" y="234175"/>
            <a:ext cx="6705600" cy="553998"/>
          </a:xfrm>
        </p:spPr>
        <p:txBody>
          <a:bodyPr>
            <a:noAutofit/>
          </a:bodyPr>
          <a:lstStyle/>
          <a:p>
            <a:r>
              <a:rPr lang="en-US" spc="-50" dirty="0">
                <a:ln w="3175">
                  <a:noFill/>
                </a:ln>
                <a:solidFill>
                  <a:schemeClr val="accent1"/>
                </a:solidFill>
                <a:latin typeface="+mn-lt"/>
                <a:ea typeface="+mn-ea"/>
                <a:cs typeface="Segoe UI" pitchFamily="34" charset="0"/>
              </a:rPr>
              <a:t>Variables</a:t>
            </a:r>
          </a:p>
        </p:txBody>
      </p:sp>
      <p:sp>
        <p:nvSpPr>
          <p:cNvPr id="7" name="Text Placeholder 2">
            <a:extLst>
              <a:ext uri="{FF2B5EF4-FFF2-40B4-BE49-F238E27FC236}">
                <a16:creationId xmlns:a16="http://schemas.microsoft.com/office/drawing/2014/main" id="{72113F5B-8F5B-4D04-94FA-B54508C68E91}"/>
              </a:ext>
            </a:extLst>
          </p:cNvPr>
          <p:cNvSpPr>
            <a:spLocks noGrp="1"/>
          </p:cNvSpPr>
          <p:nvPr>
            <p:ph idx="1"/>
          </p:nvPr>
        </p:nvSpPr>
        <p:spPr>
          <a:xfrm>
            <a:off x="457201" y="1126551"/>
            <a:ext cx="6705600" cy="5133713"/>
          </a:xfrm>
        </p:spPr>
        <p:txBody>
          <a:bodyPr>
            <a:normAutofit lnSpcReduction="10000"/>
          </a:bodyPr>
          <a:lstStyle/>
          <a:p>
            <a:r>
              <a:rPr lang="en-US" dirty="0"/>
              <a:t>Define the type and initialize the variable before you use it.</a:t>
            </a:r>
          </a:p>
          <a:p>
            <a:endParaRPr lang="en-US" dirty="0"/>
          </a:p>
          <a:p>
            <a:r>
              <a:rPr lang="en-US" dirty="0"/>
              <a:t>Useful for:</a:t>
            </a:r>
          </a:p>
          <a:p>
            <a:pPr lvl="1"/>
            <a:r>
              <a:rPr lang="en-US" dirty="0"/>
              <a:t>Counters – you can increment or decrement variables</a:t>
            </a:r>
          </a:p>
          <a:p>
            <a:pPr lvl="1"/>
            <a:r>
              <a:rPr lang="en-US" dirty="0"/>
              <a:t>Append to arrays or strings</a:t>
            </a:r>
          </a:p>
          <a:p>
            <a:endParaRPr lang="en-US" dirty="0"/>
          </a:p>
          <a:p>
            <a:r>
              <a:rPr lang="en-US" dirty="0"/>
              <a:t>Set state, check it elsewhere in the flow</a:t>
            </a:r>
          </a:p>
          <a:p>
            <a:endParaRPr lang="en-US" dirty="0"/>
          </a:p>
          <a:p>
            <a:r>
              <a:rPr lang="en-US" dirty="0"/>
              <a:t>Simplify expressions – no need to keep checking object?[‘p1’]?[‘p2’]?[‘p3’]</a:t>
            </a:r>
          </a:p>
        </p:txBody>
      </p:sp>
      <p:pic>
        <p:nvPicPr>
          <p:cNvPr id="8" name="Picture 7">
            <a:extLst>
              <a:ext uri="{FF2B5EF4-FFF2-40B4-BE49-F238E27FC236}">
                <a16:creationId xmlns:a16="http://schemas.microsoft.com/office/drawing/2014/main" id="{D31AD600-F34F-49C8-9915-576471255DA4}"/>
              </a:ext>
            </a:extLst>
          </p:cNvPr>
          <p:cNvPicPr>
            <a:picLocks noChangeAspect="1"/>
          </p:cNvPicPr>
          <p:nvPr/>
        </p:nvPicPr>
        <p:blipFill>
          <a:blip r:embed="rId2"/>
          <a:stretch>
            <a:fillRect/>
          </a:stretch>
        </p:blipFill>
        <p:spPr>
          <a:xfrm>
            <a:off x="7739445" y="1541606"/>
            <a:ext cx="4321960" cy="3774789"/>
          </a:xfrm>
          <a:prstGeom prst="rect">
            <a:avLst/>
          </a:prstGeom>
        </p:spPr>
      </p:pic>
    </p:spTree>
    <p:extLst>
      <p:ext uri="{BB962C8B-B14F-4D97-AF65-F5344CB8AC3E}">
        <p14:creationId xmlns:p14="http://schemas.microsoft.com/office/powerpoint/2010/main" val="1961537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659066-DF07-4CCD-96CC-CD60C2285EE6}"/>
              </a:ext>
            </a:extLst>
          </p:cNvPr>
          <p:cNvSpPr>
            <a:spLocks noGrp="1"/>
          </p:cNvSpPr>
          <p:nvPr>
            <p:ph type="title"/>
          </p:nvPr>
        </p:nvSpPr>
        <p:spPr>
          <a:xfrm>
            <a:off x="546410" y="412595"/>
            <a:ext cx="6705600" cy="553998"/>
          </a:xfrm>
        </p:spPr>
        <p:txBody>
          <a:bodyPr>
            <a:noAutofit/>
          </a:bodyPr>
          <a:lstStyle/>
          <a:p>
            <a:r>
              <a:rPr lang="en-US" spc="-50" dirty="0">
                <a:ln w="3175">
                  <a:noFill/>
                </a:ln>
                <a:solidFill>
                  <a:schemeClr val="accent1"/>
                </a:solidFill>
                <a:latin typeface="+mn-lt"/>
                <a:ea typeface="+mn-ea"/>
                <a:cs typeface="Segoe UI" pitchFamily="34" charset="0"/>
              </a:rPr>
              <a:t>Escaping rules</a:t>
            </a:r>
          </a:p>
        </p:txBody>
      </p:sp>
      <p:sp>
        <p:nvSpPr>
          <p:cNvPr id="7" name="Text Placeholder 2">
            <a:extLst>
              <a:ext uri="{FF2B5EF4-FFF2-40B4-BE49-F238E27FC236}">
                <a16:creationId xmlns:a16="http://schemas.microsoft.com/office/drawing/2014/main" id="{DB80BE3F-50F0-4E26-9A87-DCEE67C72583}"/>
              </a:ext>
            </a:extLst>
          </p:cNvPr>
          <p:cNvSpPr>
            <a:spLocks noGrp="1"/>
          </p:cNvSpPr>
          <p:nvPr>
            <p:ph idx="1"/>
          </p:nvPr>
        </p:nvSpPr>
        <p:spPr>
          <a:xfrm>
            <a:off x="546410" y="1301896"/>
            <a:ext cx="11452302" cy="5002106"/>
          </a:xfrm>
        </p:spPr>
        <p:txBody>
          <a:bodyPr>
            <a:noAutofit/>
          </a:bodyPr>
          <a:lstStyle/>
          <a:p>
            <a:pPr marL="0" indent="0">
              <a:lnSpc>
                <a:spcPct val="100000"/>
              </a:lnSpc>
              <a:buNone/>
            </a:pPr>
            <a:r>
              <a:rPr lang="en-US" sz="2000" dirty="0"/>
              <a:t>When you directly are using the expression language you may need to escape certain characters</a:t>
            </a:r>
          </a:p>
          <a:p>
            <a:pPr>
              <a:lnSpc>
                <a:spcPct val="100000"/>
              </a:lnSpc>
            </a:pPr>
            <a:endParaRPr lang="en-US" sz="2000" dirty="0"/>
          </a:p>
          <a:p>
            <a:pPr marL="0" indent="0" defTabSz="914367">
              <a:lnSpc>
                <a:spcPct val="100000"/>
              </a:lnSpc>
              <a:buNone/>
              <a:defRPr/>
            </a:pPr>
            <a:r>
              <a:rPr lang="en-US" sz="2000" dirty="0"/>
              <a:t>Using strings with a single quote character:</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@substring('</a:t>
            </a:r>
            <a:r>
              <a:rPr lang="en-US" sz="2000" dirty="0" err="1">
                <a:gradFill>
                  <a:gsLst>
                    <a:gs pos="1250">
                      <a:srgbClr val="353535"/>
                    </a:gs>
                    <a:gs pos="100000">
                      <a:srgbClr val="353535"/>
                    </a:gs>
                  </a:gsLst>
                  <a:lin ang="5400000" scaled="0"/>
                </a:gradFill>
                <a:latin typeface="Consolas" panose="020B0609020204030204" pitchFamily="49" charset="0"/>
              </a:rPr>
              <a:t>It''s</a:t>
            </a:r>
            <a:r>
              <a:rPr lang="en-US" sz="2000" dirty="0">
                <a:gradFill>
                  <a:gsLst>
                    <a:gs pos="1250">
                      <a:srgbClr val="353535"/>
                    </a:gs>
                    <a:gs pos="100000">
                      <a:srgbClr val="353535"/>
                    </a:gs>
                  </a:gsLst>
                  <a:lin ang="5400000" scaled="0"/>
                </a:gradFill>
                <a:latin typeface="Consolas" panose="020B0609020204030204" pitchFamily="49" charset="0"/>
              </a:rPr>
              <a:t> A Great Day!',1,5)</a:t>
            </a: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Using spaces in action names:</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@body('</a:t>
            </a:r>
            <a:r>
              <a:rPr lang="en-US" sz="2000" dirty="0" err="1">
                <a:gradFill>
                  <a:gsLst>
                    <a:gs pos="1250">
                      <a:srgbClr val="353535"/>
                    </a:gs>
                    <a:gs pos="100000">
                      <a:srgbClr val="353535"/>
                    </a:gs>
                  </a:gsLst>
                  <a:lin ang="5400000" scaled="0"/>
                </a:gradFill>
                <a:latin typeface="Consolas" panose="020B0609020204030204" pitchFamily="49" charset="0"/>
              </a:rPr>
              <a:t>Name_with_spaces</a:t>
            </a:r>
            <a:r>
              <a:rPr lang="en-US" sz="2000" dirty="0">
                <a:gradFill>
                  <a:gsLst>
                    <a:gs pos="1250">
                      <a:srgbClr val="353535"/>
                    </a:gs>
                    <a:gs pos="100000">
                      <a:srgbClr val="353535"/>
                    </a:gs>
                  </a:gsLst>
                  <a:lin ang="5400000" scaled="0"/>
                </a:gradFill>
                <a:latin typeface="Consolas" panose="020B0609020204030204" pitchFamily="49" charset="0"/>
              </a:rPr>
              <a:t>')</a:t>
            </a: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Building an object you need to escape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	"@@</a:t>
            </a:r>
            <a:r>
              <a:rPr lang="en-US" dirty="0" err="1">
                <a:gradFill>
                  <a:gsLst>
                    <a:gs pos="1250">
                      <a:srgbClr val="353535"/>
                    </a:gs>
                    <a:gs pos="100000">
                      <a:srgbClr val="353535"/>
                    </a:gs>
                  </a:gsLst>
                  <a:lin ang="5400000" scaled="0"/>
                </a:gradFill>
                <a:latin typeface="Consolas" panose="020B0609020204030204" pitchFamily="49" charset="0"/>
              </a:rPr>
              <a:t>Odata.type</a:t>
            </a:r>
            <a:r>
              <a:rPr lang="en-US" dirty="0">
                <a:gradFill>
                  <a:gsLst>
                    <a:gs pos="1250">
                      <a:srgbClr val="353535"/>
                    </a:gs>
                    <a:gs pos="100000">
                      <a:srgbClr val="353535"/>
                    </a:gs>
                  </a:gsLst>
                  <a:lin ang="5400000" scaled="0"/>
                </a:gradFill>
                <a:latin typeface="Consolas" panose="020B0609020204030204" pitchFamily="49" charset="0"/>
              </a:rPr>
              <a:t>" :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p:txBody>
      </p:sp>
    </p:spTree>
    <p:extLst>
      <p:ext uri="{BB962C8B-B14F-4D97-AF65-F5344CB8AC3E}">
        <p14:creationId xmlns:p14="http://schemas.microsoft.com/office/powerpoint/2010/main" val="1802978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Control flow and action settings</a:t>
            </a:r>
          </a:p>
        </p:txBody>
      </p:sp>
    </p:spTree>
    <p:extLst>
      <p:ext uri="{BB962C8B-B14F-4D97-AF65-F5344CB8AC3E}">
        <p14:creationId xmlns:p14="http://schemas.microsoft.com/office/powerpoint/2010/main" val="113255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3792A8-02D9-4795-BCA2-5626E0F9108C}"/>
              </a:ext>
            </a:extLst>
          </p:cNvPr>
          <p:cNvSpPr>
            <a:spLocks noGrp="1"/>
          </p:cNvSpPr>
          <p:nvPr>
            <p:ph type="title"/>
          </p:nvPr>
        </p:nvSpPr>
        <p:spPr>
          <a:xfrm>
            <a:off x="457201" y="221286"/>
            <a:ext cx="6705600" cy="553998"/>
          </a:xfrm>
        </p:spPr>
        <p:txBody>
          <a:bodyPr>
            <a:noAutofit/>
          </a:bodyPr>
          <a:lstStyle/>
          <a:p>
            <a:r>
              <a:rPr lang="en-US" spc="-50" dirty="0">
                <a:ln w="3175">
                  <a:noFill/>
                </a:ln>
                <a:solidFill>
                  <a:schemeClr val="accent1"/>
                </a:solidFill>
                <a:latin typeface="+mn-lt"/>
                <a:ea typeface="+mn-ea"/>
                <a:cs typeface="Segoe UI" pitchFamily="34" charset="0"/>
              </a:rPr>
              <a:t>Normal action execution</a:t>
            </a:r>
          </a:p>
        </p:txBody>
      </p:sp>
      <p:sp>
        <p:nvSpPr>
          <p:cNvPr id="7" name="Text Placeholder 3">
            <a:extLst>
              <a:ext uri="{FF2B5EF4-FFF2-40B4-BE49-F238E27FC236}">
                <a16:creationId xmlns:a16="http://schemas.microsoft.com/office/drawing/2014/main" id="{95EC33B3-F845-4EB5-94EB-9903CB48BE47}"/>
              </a:ext>
            </a:extLst>
          </p:cNvPr>
          <p:cNvSpPr>
            <a:spLocks noGrp="1"/>
          </p:cNvSpPr>
          <p:nvPr>
            <p:ph idx="1"/>
          </p:nvPr>
        </p:nvSpPr>
        <p:spPr>
          <a:xfrm>
            <a:off x="457201" y="1107996"/>
            <a:ext cx="6705600" cy="4752070"/>
          </a:xfrm>
        </p:spPr>
        <p:txBody>
          <a:bodyPr/>
          <a:lstStyle/>
          <a:p>
            <a:r>
              <a:rPr lang="en-US" dirty="0"/>
              <a:t>Run in sequence </a:t>
            </a:r>
          </a:p>
          <a:p>
            <a:r>
              <a:rPr lang="en-US" dirty="0"/>
              <a:t>Flow terminates once an error (failure or timeout) is encountered</a:t>
            </a:r>
          </a:p>
          <a:p>
            <a:r>
              <a:rPr lang="en-US" dirty="0"/>
              <a:t>Skipped means the previous action didn’t run </a:t>
            </a:r>
          </a:p>
          <a:p>
            <a:r>
              <a:rPr lang="en-US" dirty="0"/>
              <a:t>Summary: four possible states for an action:</a:t>
            </a:r>
          </a:p>
          <a:p>
            <a:pPr lvl="1"/>
            <a:r>
              <a:rPr lang="en-US" dirty="0"/>
              <a:t>	Succeeded</a:t>
            </a:r>
          </a:p>
          <a:p>
            <a:pPr lvl="1"/>
            <a:r>
              <a:rPr lang="en-US" dirty="0"/>
              <a:t>	Failed</a:t>
            </a:r>
          </a:p>
          <a:p>
            <a:pPr lvl="1"/>
            <a:r>
              <a:rPr lang="en-US" dirty="0"/>
              <a:t>	Timed out</a:t>
            </a:r>
          </a:p>
          <a:p>
            <a:pPr lvl="1"/>
            <a:r>
              <a:rPr lang="en-US" dirty="0"/>
              <a:t>	Skipped</a:t>
            </a:r>
          </a:p>
        </p:txBody>
      </p:sp>
      <p:sp>
        <p:nvSpPr>
          <p:cNvPr id="8" name="clock_10">
            <a:extLst>
              <a:ext uri="{FF2B5EF4-FFF2-40B4-BE49-F238E27FC236}">
                <a16:creationId xmlns:a16="http://schemas.microsoft.com/office/drawing/2014/main" id="{DAFA8F61-E073-4F15-8107-8168658F907C}"/>
              </a:ext>
            </a:extLst>
          </p:cNvPr>
          <p:cNvSpPr>
            <a:spLocks noChangeAspect="1" noEditPoints="1"/>
          </p:cNvSpPr>
          <p:nvPr/>
        </p:nvSpPr>
        <p:spPr bwMode="auto">
          <a:xfrm>
            <a:off x="1083422" y="5260693"/>
            <a:ext cx="216948" cy="217707"/>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arrow_25">
            <a:extLst>
              <a:ext uri="{FF2B5EF4-FFF2-40B4-BE49-F238E27FC236}">
                <a16:creationId xmlns:a16="http://schemas.microsoft.com/office/drawing/2014/main" id="{1424C4E1-534C-4851-B8FB-5A948BDF824D}"/>
              </a:ext>
            </a:extLst>
          </p:cNvPr>
          <p:cNvSpPr>
            <a:spLocks noChangeAspect="1" noEditPoints="1"/>
          </p:cNvSpPr>
          <p:nvPr/>
        </p:nvSpPr>
        <p:spPr bwMode="auto">
          <a:xfrm>
            <a:off x="1087193" y="5625710"/>
            <a:ext cx="213178" cy="2343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0" name="hand_3">
            <a:extLst>
              <a:ext uri="{FF2B5EF4-FFF2-40B4-BE49-F238E27FC236}">
                <a16:creationId xmlns:a16="http://schemas.microsoft.com/office/drawing/2014/main" id="{821CDC6D-DC82-41CD-B77B-F4C4EEE77891}"/>
              </a:ext>
            </a:extLst>
          </p:cNvPr>
          <p:cNvSpPr>
            <a:spLocks noChangeAspect="1"/>
          </p:cNvSpPr>
          <p:nvPr/>
        </p:nvSpPr>
        <p:spPr bwMode="auto">
          <a:xfrm>
            <a:off x="1083423" y="4438293"/>
            <a:ext cx="269238" cy="235811"/>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 name="hand_4">
            <a:extLst>
              <a:ext uri="{FF2B5EF4-FFF2-40B4-BE49-F238E27FC236}">
                <a16:creationId xmlns:a16="http://schemas.microsoft.com/office/drawing/2014/main" id="{D2BDC45F-3FBE-4317-91A8-EE0A812A99CE}"/>
              </a:ext>
            </a:extLst>
          </p:cNvPr>
          <p:cNvSpPr>
            <a:spLocks noChangeAspect="1"/>
          </p:cNvSpPr>
          <p:nvPr/>
        </p:nvSpPr>
        <p:spPr bwMode="auto">
          <a:xfrm>
            <a:off x="1083423" y="4915121"/>
            <a:ext cx="269238" cy="234146"/>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689908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700B20-5350-4E69-AE8A-6E220D70A758}"/>
              </a:ext>
            </a:extLst>
          </p:cNvPr>
          <p:cNvSpPr>
            <a:spLocks noGrp="1"/>
          </p:cNvSpPr>
          <p:nvPr>
            <p:ph type="title"/>
          </p:nvPr>
        </p:nvSpPr>
        <p:spPr>
          <a:xfrm>
            <a:off x="546411" y="461895"/>
            <a:ext cx="6705600" cy="553998"/>
          </a:xfrm>
        </p:spPr>
        <p:txBody>
          <a:bodyPr>
            <a:noAutofit/>
          </a:bodyPr>
          <a:lstStyle/>
          <a:p>
            <a:r>
              <a:rPr lang="en-US" spc="-50" dirty="0">
                <a:ln w="3175">
                  <a:noFill/>
                </a:ln>
                <a:solidFill>
                  <a:schemeClr val="accent1"/>
                </a:solidFill>
                <a:latin typeface="+mn-lt"/>
                <a:ea typeface="+mn-ea"/>
                <a:cs typeface="Segoe UI" pitchFamily="34" charset="0"/>
              </a:rPr>
              <a:t>Action settings</a:t>
            </a:r>
          </a:p>
        </p:txBody>
      </p:sp>
      <p:sp>
        <p:nvSpPr>
          <p:cNvPr id="7" name="Text Placeholder 2">
            <a:extLst>
              <a:ext uri="{FF2B5EF4-FFF2-40B4-BE49-F238E27FC236}">
                <a16:creationId xmlns:a16="http://schemas.microsoft.com/office/drawing/2014/main" id="{F5EE86A4-2FA7-4A77-932B-C6D4BFB6BCE4}"/>
              </a:ext>
            </a:extLst>
          </p:cNvPr>
          <p:cNvSpPr>
            <a:spLocks noGrp="1"/>
          </p:cNvSpPr>
          <p:nvPr>
            <p:ph idx="1"/>
          </p:nvPr>
        </p:nvSpPr>
        <p:spPr>
          <a:xfrm>
            <a:off x="457201" y="1855894"/>
            <a:ext cx="6705600" cy="4481227"/>
          </a:xfrm>
        </p:spPr>
        <p:txBody>
          <a:bodyPr/>
          <a:lstStyle/>
          <a:p>
            <a:r>
              <a:rPr lang="en-US" dirty="0"/>
              <a:t>The “…” menu contains entry points to Settings and Configure run after</a:t>
            </a:r>
          </a:p>
          <a:p>
            <a:endParaRPr lang="en-US" dirty="0"/>
          </a:p>
          <a:p>
            <a:r>
              <a:rPr lang="en-US" dirty="0"/>
              <a:t>Settings lets you configure:</a:t>
            </a:r>
          </a:p>
          <a:p>
            <a:r>
              <a:rPr lang="en-US" dirty="0"/>
              <a:t>Async Actions</a:t>
            </a:r>
          </a:p>
          <a:p>
            <a:r>
              <a:rPr lang="en-US" dirty="0"/>
              <a:t>Timeout</a:t>
            </a:r>
          </a:p>
          <a:p>
            <a:r>
              <a:rPr lang="en-US" dirty="0"/>
              <a:t>Retry policy</a:t>
            </a:r>
          </a:p>
          <a:p>
            <a:r>
              <a:rPr lang="en-US" dirty="0"/>
              <a:t>Sequential</a:t>
            </a:r>
          </a:p>
          <a:p>
            <a:r>
              <a:rPr lang="en-US" dirty="0"/>
              <a:t>And more!</a:t>
            </a:r>
          </a:p>
        </p:txBody>
      </p:sp>
      <p:pic>
        <p:nvPicPr>
          <p:cNvPr id="8" name="Picture 7">
            <a:extLst>
              <a:ext uri="{FF2B5EF4-FFF2-40B4-BE49-F238E27FC236}">
                <a16:creationId xmlns:a16="http://schemas.microsoft.com/office/drawing/2014/main" id="{2A147A3D-55F3-47E1-935D-C2D362C65A1A}"/>
              </a:ext>
            </a:extLst>
          </p:cNvPr>
          <p:cNvPicPr>
            <a:picLocks noChangeAspect="1"/>
          </p:cNvPicPr>
          <p:nvPr/>
        </p:nvPicPr>
        <p:blipFill>
          <a:blip r:embed="rId2"/>
          <a:stretch>
            <a:fillRect/>
          </a:stretch>
        </p:blipFill>
        <p:spPr>
          <a:xfrm>
            <a:off x="8431638" y="2304558"/>
            <a:ext cx="3335844" cy="2248884"/>
          </a:xfrm>
          <a:prstGeom prst="rect">
            <a:avLst/>
          </a:prstGeom>
        </p:spPr>
      </p:pic>
    </p:spTree>
    <p:extLst>
      <p:ext uri="{BB962C8B-B14F-4D97-AF65-F5344CB8AC3E}">
        <p14:creationId xmlns:p14="http://schemas.microsoft.com/office/powerpoint/2010/main" val="744261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DB6470-B5F1-4CB5-AA87-CF26B5846329}"/>
              </a:ext>
            </a:extLst>
          </p:cNvPr>
          <p:cNvSpPr>
            <a:spLocks noGrp="1"/>
          </p:cNvSpPr>
          <p:nvPr>
            <p:ph type="title"/>
          </p:nvPr>
        </p:nvSpPr>
        <p:spPr>
          <a:xfrm>
            <a:off x="535260" y="446049"/>
            <a:ext cx="6705600" cy="553998"/>
          </a:xfrm>
        </p:spPr>
        <p:txBody>
          <a:bodyPr>
            <a:noAutofit/>
          </a:bodyPr>
          <a:lstStyle/>
          <a:p>
            <a:r>
              <a:rPr lang="en-US" spc="-50" dirty="0">
                <a:ln w="3175">
                  <a:noFill/>
                </a:ln>
                <a:solidFill>
                  <a:schemeClr val="accent1"/>
                </a:solidFill>
                <a:latin typeface="+mn-lt"/>
                <a:ea typeface="+mn-ea"/>
                <a:cs typeface="Segoe UI" pitchFamily="34" charset="0"/>
              </a:rPr>
              <a:t>Error handling</a:t>
            </a:r>
          </a:p>
        </p:txBody>
      </p:sp>
      <p:sp>
        <p:nvSpPr>
          <p:cNvPr id="7" name="Text Placeholder 2">
            <a:extLst>
              <a:ext uri="{FF2B5EF4-FFF2-40B4-BE49-F238E27FC236}">
                <a16:creationId xmlns:a16="http://schemas.microsoft.com/office/drawing/2014/main" id="{6001D88D-6728-4970-ABCA-913EEF431D61}"/>
              </a:ext>
            </a:extLst>
          </p:cNvPr>
          <p:cNvSpPr>
            <a:spLocks noGrp="1"/>
          </p:cNvSpPr>
          <p:nvPr>
            <p:ph idx="1"/>
          </p:nvPr>
        </p:nvSpPr>
        <p:spPr>
          <a:xfrm>
            <a:off x="457201" y="1855894"/>
            <a:ext cx="6705600" cy="4651903"/>
          </a:xfrm>
        </p:spPr>
        <p:txBody>
          <a:bodyPr>
            <a:noAutofit/>
          </a:bodyPr>
          <a:lstStyle/>
          <a:p>
            <a:r>
              <a:rPr lang="en-US" sz="2400" dirty="0"/>
              <a:t>Select the Run After </a:t>
            </a:r>
            <a:br>
              <a:rPr lang="en-US" sz="2400" dirty="0"/>
            </a:br>
            <a:r>
              <a:rPr lang="en-US" sz="2400" dirty="0"/>
              <a:t>option in the action menu</a:t>
            </a:r>
          </a:p>
          <a:p>
            <a:pPr lvl="1"/>
            <a:r>
              <a:rPr lang="en-US" sz="2400" dirty="0"/>
              <a:t>Choose which error conditions, </a:t>
            </a:r>
            <a:br>
              <a:rPr lang="en-US" sz="2400" dirty="0"/>
            </a:br>
            <a:r>
              <a:rPr lang="en-US" sz="2400" dirty="0"/>
              <a:t>the arrow will turn dotted red</a:t>
            </a:r>
          </a:p>
          <a:p>
            <a:endParaRPr lang="en-US" sz="2400" dirty="0"/>
          </a:p>
          <a:p>
            <a:r>
              <a:rPr lang="en-US" sz="2400" dirty="0"/>
              <a:t>Use parallels for errors that </a:t>
            </a:r>
            <a:br>
              <a:rPr lang="en-US" sz="2400" dirty="0"/>
            </a:br>
            <a:r>
              <a:rPr lang="en-US" sz="2400" dirty="0"/>
              <a:t>aren’t at the end of the flow</a:t>
            </a:r>
          </a:p>
          <a:p>
            <a:endParaRPr lang="en-US" sz="2400" dirty="0"/>
          </a:p>
          <a:p>
            <a:r>
              <a:rPr lang="en-US" sz="2400" dirty="0"/>
              <a:t>Retry policy by default handles transient failures</a:t>
            </a:r>
          </a:p>
          <a:p>
            <a:pPr lvl="1"/>
            <a:r>
              <a:rPr lang="en-US" sz="2400" dirty="0"/>
              <a:t>Recommended to choose exponential policies as they can go for a long period of time</a:t>
            </a:r>
          </a:p>
        </p:txBody>
      </p:sp>
      <p:pic>
        <p:nvPicPr>
          <p:cNvPr id="8" name="Picture 7">
            <a:extLst>
              <a:ext uri="{FF2B5EF4-FFF2-40B4-BE49-F238E27FC236}">
                <a16:creationId xmlns:a16="http://schemas.microsoft.com/office/drawing/2014/main" id="{1FC321B8-0575-4CCF-BADF-6119E50BACB7}"/>
              </a:ext>
            </a:extLst>
          </p:cNvPr>
          <p:cNvPicPr>
            <a:picLocks noChangeAspect="1"/>
          </p:cNvPicPr>
          <p:nvPr/>
        </p:nvPicPr>
        <p:blipFill rotWithShape="1">
          <a:blip r:embed="rId2"/>
          <a:srcRect l="1206" t="1553" r="427" b="-1"/>
          <a:stretch/>
        </p:blipFill>
        <p:spPr>
          <a:xfrm>
            <a:off x="7739446" y="813865"/>
            <a:ext cx="4325653" cy="2166922"/>
          </a:xfrm>
          <a:prstGeom prst="rect">
            <a:avLst/>
          </a:prstGeom>
        </p:spPr>
      </p:pic>
      <p:pic>
        <p:nvPicPr>
          <p:cNvPr id="9" name="Picture 8">
            <a:extLst>
              <a:ext uri="{FF2B5EF4-FFF2-40B4-BE49-F238E27FC236}">
                <a16:creationId xmlns:a16="http://schemas.microsoft.com/office/drawing/2014/main" id="{656EE76E-EA88-458E-8CCF-52B7D4AF0C53}"/>
              </a:ext>
            </a:extLst>
          </p:cNvPr>
          <p:cNvPicPr>
            <a:picLocks noChangeAspect="1"/>
          </p:cNvPicPr>
          <p:nvPr/>
        </p:nvPicPr>
        <p:blipFill>
          <a:blip r:embed="rId3"/>
          <a:stretch>
            <a:fillRect/>
          </a:stretch>
        </p:blipFill>
        <p:spPr>
          <a:xfrm>
            <a:off x="7739446" y="4624233"/>
            <a:ext cx="4341025" cy="1883564"/>
          </a:xfrm>
          <a:prstGeom prst="rect">
            <a:avLst/>
          </a:prstGeom>
        </p:spPr>
      </p:pic>
    </p:spTree>
    <p:extLst>
      <p:ext uri="{BB962C8B-B14F-4D97-AF65-F5344CB8AC3E}">
        <p14:creationId xmlns:p14="http://schemas.microsoft.com/office/powerpoint/2010/main" val="3187402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E9485F3-C684-4AC1-8EDD-9E8289221DFF}"/>
              </a:ext>
            </a:extLst>
          </p:cNvPr>
          <p:cNvSpPr>
            <a:spLocks noGrp="1"/>
          </p:cNvSpPr>
          <p:nvPr>
            <p:ph type="title"/>
          </p:nvPr>
        </p:nvSpPr>
        <p:spPr>
          <a:xfrm>
            <a:off x="457201" y="394100"/>
            <a:ext cx="6705600" cy="553998"/>
          </a:xfrm>
        </p:spPr>
        <p:txBody>
          <a:bodyPr>
            <a:noAutofit/>
          </a:bodyPr>
          <a:lstStyle/>
          <a:p>
            <a:r>
              <a:rPr lang="en-US" spc="-50" dirty="0">
                <a:ln w="3175">
                  <a:noFill/>
                </a:ln>
                <a:solidFill>
                  <a:schemeClr val="accent1"/>
                </a:solidFill>
                <a:latin typeface="+mn-lt"/>
                <a:ea typeface="+mn-ea"/>
                <a:cs typeface="Segoe UI" pitchFamily="34" charset="0"/>
              </a:rPr>
              <a:t>Parallel execution</a:t>
            </a:r>
          </a:p>
        </p:txBody>
      </p:sp>
      <p:sp>
        <p:nvSpPr>
          <p:cNvPr id="7" name="Text Placeholder 2">
            <a:extLst>
              <a:ext uri="{FF2B5EF4-FFF2-40B4-BE49-F238E27FC236}">
                <a16:creationId xmlns:a16="http://schemas.microsoft.com/office/drawing/2014/main" id="{07906376-2481-45B2-AB71-6B10D0BC16F0}"/>
              </a:ext>
            </a:extLst>
          </p:cNvPr>
          <p:cNvSpPr>
            <a:spLocks noGrp="1"/>
          </p:cNvSpPr>
          <p:nvPr>
            <p:ph idx="1"/>
          </p:nvPr>
        </p:nvSpPr>
        <p:spPr>
          <a:xfrm>
            <a:off x="457201" y="1462480"/>
            <a:ext cx="6705600" cy="2326791"/>
          </a:xfrm>
        </p:spPr>
        <p:txBody>
          <a:bodyPr/>
          <a:lstStyle/>
          <a:p>
            <a:r>
              <a:rPr lang="en-US" dirty="0"/>
              <a:t>For actions select  Add parallel branch from the      above the action</a:t>
            </a:r>
          </a:p>
          <a:p>
            <a:endParaRPr lang="en-US" dirty="0"/>
          </a:p>
          <a:p>
            <a:r>
              <a:rPr lang="en-US" dirty="0"/>
              <a:t>Inside of an </a:t>
            </a:r>
            <a:r>
              <a:rPr lang="en-US" i="1" dirty="0"/>
              <a:t>Apply to each</a:t>
            </a:r>
            <a:r>
              <a:rPr lang="en-US" dirty="0"/>
              <a:t> you can control parallelism</a:t>
            </a:r>
            <a:endParaRPr lang="en-US" i="1" dirty="0"/>
          </a:p>
        </p:txBody>
      </p:sp>
      <p:pic>
        <p:nvPicPr>
          <p:cNvPr id="8" name="Picture 7">
            <a:extLst>
              <a:ext uri="{FF2B5EF4-FFF2-40B4-BE49-F238E27FC236}">
                <a16:creationId xmlns:a16="http://schemas.microsoft.com/office/drawing/2014/main" id="{00A46299-7A39-4BB1-8395-E0193F3A308B}"/>
              </a:ext>
            </a:extLst>
          </p:cNvPr>
          <p:cNvPicPr>
            <a:picLocks noChangeAspect="1"/>
          </p:cNvPicPr>
          <p:nvPr/>
        </p:nvPicPr>
        <p:blipFill>
          <a:blip r:embed="rId2"/>
          <a:stretch>
            <a:fillRect/>
          </a:stretch>
        </p:blipFill>
        <p:spPr>
          <a:xfrm>
            <a:off x="8543458" y="381477"/>
            <a:ext cx="2750295" cy="2949282"/>
          </a:xfrm>
          <a:prstGeom prst="rect">
            <a:avLst/>
          </a:prstGeom>
        </p:spPr>
      </p:pic>
      <p:pic>
        <p:nvPicPr>
          <p:cNvPr id="9" name="Picture 8">
            <a:extLst>
              <a:ext uri="{FF2B5EF4-FFF2-40B4-BE49-F238E27FC236}">
                <a16:creationId xmlns:a16="http://schemas.microsoft.com/office/drawing/2014/main" id="{70971A84-608A-476C-9BC8-454C1157B607}"/>
              </a:ext>
            </a:extLst>
          </p:cNvPr>
          <p:cNvPicPr>
            <a:picLocks noChangeAspect="1"/>
          </p:cNvPicPr>
          <p:nvPr/>
        </p:nvPicPr>
        <p:blipFill>
          <a:blip r:embed="rId3"/>
          <a:stretch>
            <a:fillRect/>
          </a:stretch>
        </p:blipFill>
        <p:spPr>
          <a:xfrm>
            <a:off x="7735805" y="4026617"/>
            <a:ext cx="4296331" cy="2644143"/>
          </a:xfrm>
          <a:prstGeom prst="rect">
            <a:avLst/>
          </a:prstGeom>
        </p:spPr>
      </p:pic>
      <p:grpSp>
        <p:nvGrpSpPr>
          <p:cNvPr id="10" name="Group 9">
            <a:extLst>
              <a:ext uri="{FF2B5EF4-FFF2-40B4-BE49-F238E27FC236}">
                <a16:creationId xmlns:a16="http://schemas.microsoft.com/office/drawing/2014/main" id="{0ADBEEDD-B8B0-48B7-8AE1-49EC95EADD61}"/>
              </a:ext>
            </a:extLst>
          </p:cNvPr>
          <p:cNvGrpSpPr/>
          <p:nvPr/>
        </p:nvGrpSpPr>
        <p:grpSpPr>
          <a:xfrm>
            <a:off x="2105630" y="1937246"/>
            <a:ext cx="351172" cy="351172"/>
            <a:chOff x="3398837" y="1789991"/>
            <a:chExt cx="358214" cy="358214"/>
          </a:xfrm>
        </p:grpSpPr>
        <p:sp>
          <p:nvSpPr>
            <p:cNvPr id="11" name="Oval 10">
              <a:extLst>
                <a:ext uri="{FF2B5EF4-FFF2-40B4-BE49-F238E27FC236}">
                  <a16:creationId xmlns:a16="http://schemas.microsoft.com/office/drawing/2014/main" id="{2D96F217-1A46-4045-BB7F-AFF8B0F587CC}"/>
                </a:ext>
              </a:extLst>
            </p:cNvPr>
            <p:cNvSpPr/>
            <p:nvPr/>
          </p:nvSpPr>
          <p:spPr bwMode="auto">
            <a:xfrm>
              <a:off x="3398837" y="1789991"/>
              <a:ext cx="358214" cy="358214"/>
            </a:xfrm>
            <a:prstGeom prst="ellipse">
              <a:avLst/>
            </a:prstGeom>
            <a:ln w="28575">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Cross 11">
              <a:extLst>
                <a:ext uri="{FF2B5EF4-FFF2-40B4-BE49-F238E27FC236}">
                  <a16:creationId xmlns:a16="http://schemas.microsoft.com/office/drawing/2014/main" id="{694EDA57-271C-4D66-B82F-5BD24F097D19}"/>
                </a:ext>
              </a:extLst>
            </p:cNvPr>
            <p:cNvSpPr/>
            <p:nvPr/>
          </p:nvSpPr>
          <p:spPr bwMode="auto">
            <a:xfrm rot="5400000">
              <a:off x="3455506" y="1848011"/>
              <a:ext cx="244876" cy="244876"/>
            </a:xfrm>
            <a:prstGeom prst="plus">
              <a:avLst>
                <a:gd name="adj" fmla="val 46086"/>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13" name="Picture 12">
            <a:extLst>
              <a:ext uri="{FF2B5EF4-FFF2-40B4-BE49-F238E27FC236}">
                <a16:creationId xmlns:a16="http://schemas.microsoft.com/office/drawing/2014/main" id="{692CB354-10E0-40D0-A528-BD10D02EE462}"/>
              </a:ext>
            </a:extLst>
          </p:cNvPr>
          <p:cNvPicPr>
            <a:picLocks noChangeAspect="1"/>
          </p:cNvPicPr>
          <p:nvPr/>
        </p:nvPicPr>
        <p:blipFill>
          <a:blip r:embed="rId4"/>
          <a:stretch>
            <a:fillRect/>
          </a:stretch>
        </p:blipFill>
        <p:spPr>
          <a:xfrm>
            <a:off x="1438277" y="4322523"/>
            <a:ext cx="4657724" cy="2348237"/>
          </a:xfrm>
          <a:prstGeom prst="rect">
            <a:avLst/>
          </a:prstGeom>
        </p:spPr>
      </p:pic>
    </p:spTree>
    <p:extLst>
      <p:ext uri="{BB962C8B-B14F-4D97-AF65-F5344CB8AC3E}">
        <p14:creationId xmlns:p14="http://schemas.microsoft.com/office/powerpoint/2010/main" val="4229934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CD552C-AE00-4062-8370-6232A3011630}"/>
              </a:ext>
            </a:extLst>
          </p:cNvPr>
          <p:cNvSpPr>
            <a:spLocks noGrp="1"/>
          </p:cNvSpPr>
          <p:nvPr>
            <p:ph type="title"/>
          </p:nvPr>
        </p:nvSpPr>
        <p:spPr>
          <a:xfrm>
            <a:off x="478107" y="332096"/>
            <a:ext cx="6705600" cy="553998"/>
          </a:xfrm>
        </p:spPr>
        <p:txBody>
          <a:bodyPr>
            <a:noAutofit/>
          </a:bodyPr>
          <a:lstStyle/>
          <a:p>
            <a:r>
              <a:rPr lang="en-US" spc="-50" dirty="0">
                <a:ln w="3175">
                  <a:noFill/>
                </a:ln>
                <a:solidFill>
                  <a:schemeClr val="accent1"/>
                </a:solidFill>
                <a:latin typeface="+mn-lt"/>
                <a:ea typeface="+mn-ea"/>
                <a:cs typeface="Segoe UI" pitchFamily="34" charset="0"/>
              </a:rPr>
              <a:t>Looping</a:t>
            </a:r>
          </a:p>
        </p:txBody>
      </p:sp>
      <p:sp>
        <p:nvSpPr>
          <p:cNvPr id="7" name="Text Placeholder 2">
            <a:extLst>
              <a:ext uri="{FF2B5EF4-FFF2-40B4-BE49-F238E27FC236}">
                <a16:creationId xmlns:a16="http://schemas.microsoft.com/office/drawing/2014/main" id="{6DEF13B0-40C1-42A6-A3AD-00967A39735A}"/>
              </a:ext>
            </a:extLst>
          </p:cNvPr>
          <p:cNvSpPr>
            <a:spLocks noGrp="1"/>
          </p:cNvSpPr>
          <p:nvPr>
            <p:ph idx="1"/>
          </p:nvPr>
        </p:nvSpPr>
        <p:spPr>
          <a:xfrm>
            <a:off x="457201" y="1855894"/>
            <a:ext cx="6705600" cy="2339102"/>
          </a:xfrm>
        </p:spPr>
        <p:txBody>
          <a:bodyPr/>
          <a:lstStyle/>
          <a:p>
            <a:r>
              <a:rPr lang="en-US" i="1" dirty="0"/>
              <a:t>Do until </a:t>
            </a:r>
            <a:r>
              <a:rPr lang="en-US" dirty="0"/>
              <a:t>- actions that you want to repeat until  a condition is met</a:t>
            </a:r>
          </a:p>
          <a:p>
            <a:pPr lvl="1"/>
            <a:r>
              <a:rPr lang="en-US" i="1" dirty="0"/>
              <a:t>Do</a:t>
            </a:r>
            <a:r>
              <a:rPr lang="en-US" dirty="0"/>
              <a:t> something </a:t>
            </a:r>
            <a:r>
              <a:rPr lang="en-US" i="1" dirty="0"/>
              <a:t>until</a:t>
            </a:r>
            <a:r>
              <a:rPr lang="en-US" dirty="0"/>
              <a:t> condition</a:t>
            </a:r>
          </a:p>
          <a:p>
            <a:pPr lvl="1"/>
            <a:r>
              <a:rPr lang="en-US" dirty="0"/>
              <a:t>i.e. </a:t>
            </a:r>
            <a:r>
              <a:rPr lang="en-US" i="1" dirty="0"/>
              <a:t>Do until </a:t>
            </a:r>
            <a:r>
              <a:rPr lang="en-US" dirty="0"/>
              <a:t>an approval is completed</a:t>
            </a:r>
          </a:p>
          <a:p>
            <a:pPr lvl="1"/>
            <a:r>
              <a:rPr lang="en-US" u="sng" dirty="0"/>
              <a:t>Caution: Executes at least once</a:t>
            </a:r>
          </a:p>
          <a:p>
            <a:pPr lvl="1"/>
            <a:endParaRPr lang="en-US" dirty="0"/>
          </a:p>
        </p:txBody>
      </p:sp>
      <p:grpSp>
        <p:nvGrpSpPr>
          <p:cNvPr id="8" name="Group 7">
            <a:extLst>
              <a:ext uri="{FF2B5EF4-FFF2-40B4-BE49-F238E27FC236}">
                <a16:creationId xmlns:a16="http://schemas.microsoft.com/office/drawing/2014/main" id="{A6F5785A-182C-4F9D-8AA6-1EA59D1BBDF1}"/>
              </a:ext>
            </a:extLst>
          </p:cNvPr>
          <p:cNvGrpSpPr/>
          <p:nvPr/>
        </p:nvGrpSpPr>
        <p:grpSpPr>
          <a:xfrm>
            <a:off x="7579418" y="67407"/>
            <a:ext cx="4272432" cy="6591193"/>
            <a:chOff x="7247926" y="68262"/>
            <a:chExt cx="4151329" cy="7150563"/>
          </a:xfrm>
        </p:grpSpPr>
        <p:cxnSp>
          <p:nvCxnSpPr>
            <p:cNvPr id="9" name="Connector: Elbow 8">
              <a:extLst>
                <a:ext uri="{FF2B5EF4-FFF2-40B4-BE49-F238E27FC236}">
                  <a16:creationId xmlns:a16="http://schemas.microsoft.com/office/drawing/2014/main" id="{0084AB53-38C3-48AC-A900-76A3B9F7E78D}"/>
                </a:ext>
              </a:extLst>
            </p:cNvPr>
            <p:cNvCxnSpPr>
              <a:cxnSpLocks/>
              <a:stCxn id="22" idx="3"/>
              <a:endCxn id="10" idx="3"/>
            </p:cNvCxnSpPr>
            <p:nvPr/>
          </p:nvCxnSpPr>
          <p:spPr>
            <a:xfrm flipH="1" flipV="1">
              <a:off x="10121194" y="376004"/>
              <a:ext cx="230636" cy="5370500"/>
            </a:xfrm>
            <a:prstGeom prst="bentConnector3">
              <a:avLst>
                <a:gd name="adj1" fmla="val -513122"/>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DB561345-8E21-4B89-91D5-91D7658CA901}"/>
                </a:ext>
              </a:extLst>
            </p:cNvPr>
            <p:cNvSpPr/>
            <p:nvPr/>
          </p:nvSpPr>
          <p:spPr bwMode="auto">
            <a:xfrm>
              <a:off x="8531503" y="6826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Stage 1 approval request</a:t>
              </a:r>
            </a:p>
          </p:txBody>
        </p:sp>
        <p:sp>
          <p:nvSpPr>
            <p:cNvPr id="11" name="Flowchart: Decision 10">
              <a:extLst>
                <a:ext uri="{FF2B5EF4-FFF2-40B4-BE49-F238E27FC236}">
                  <a16:creationId xmlns:a16="http://schemas.microsoft.com/office/drawing/2014/main" id="{C252864D-EC2C-4300-9218-65A7A83AAEE0}"/>
                </a:ext>
              </a:extLst>
            </p:cNvPr>
            <p:cNvSpPr/>
            <p:nvPr/>
          </p:nvSpPr>
          <p:spPr bwMode="auto">
            <a:xfrm>
              <a:off x="8571350" y="1085848"/>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Stage 1 Approved?</a:t>
              </a:r>
            </a:p>
          </p:txBody>
        </p:sp>
        <p:cxnSp>
          <p:nvCxnSpPr>
            <p:cNvPr id="12" name="Connector: Elbow 11">
              <a:extLst>
                <a:ext uri="{FF2B5EF4-FFF2-40B4-BE49-F238E27FC236}">
                  <a16:creationId xmlns:a16="http://schemas.microsoft.com/office/drawing/2014/main" id="{4C5E36F5-083A-4630-880A-14EBF5AD96EA}"/>
                </a:ext>
              </a:extLst>
            </p:cNvPr>
            <p:cNvCxnSpPr>
              <a:cxnSpLocks/>
              <a:stCxn id="10" idx="2"/>
              <a:endCxn id="11" idx="0"/>
            </p:cNvCxnSpPr>
            <p:nvPr/>
          </p:nvCxnSpPr>
          <p:spPr>
            <a:xfrm rot="16200000" flipH="1">
              <a:off x="9131070" y="879023"/>
              <a:ext cx="402103" cy="11545"/>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428ACF5-8132-41AE-8B54-839E3E890BF4}"/>
                </a:ext>
              </a:extLst>
            </p:cNvPr>
            <p:cNvSpPr/>
            <p:nvPr/>
          </p:nvSpPr>
          <p:spPr bwMode="auto">
            <a:xfrm>
              <a:off x="9671132" y="2364902"/>
              <a:ext cx="1728123"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cxnSp>
          <p:nvCxnSpPr>
            <p:cNvPr id="14" name="Connector: Elbow 13">
              <a:extLst>
                <a:ext uri="{FF2B5EF4-FFF2-40B4-BE49-F238E27FC236}">
                  <a16:creationId xmlns:a16="http://schemas.microsoft.com/office/drawing/2014/main" id="{4765E66C-14CE-4233-82D0-FE4D7157CEFE}"/>
                </a:ext>
              </a:extLst>
            </p:cNvPr>
            <p:cNvCxnSpPr>
              <a:cxnSpLocks/>
              <a:stCxn id="11" idx="3"/>
              <a:endCxn id="13" idx="0"/>
            </p:cNvCxnSpPr>
            <p:nvPr/>
          </p:nvCxnSpPr>
          <p:spPr>
            <a:xfrm>
              <a:off x="10104438" y="1571010"/>
              <a:ext cx="430756" cy="793892"/>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57DE995-5B67-4F05-A63E-D3EBA48E09D9}"/>
                </a:ext>
              </a:extLst>
            </p:cNvPr>
            <p:cNvSpPr/>
            <p:nvPr/>
          </p:nvSpPr>
          <p:spPr bwMode="auto">
            <a:xfrm>
              <a:off x="7551474" y="2050806"/>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Stage 2 approval request</a:t>
              </a:r>
            </a:p>
          </p:txBody>
        </p:sp>
        <p:cxnSp>
          <p:nvCxnSpPr>
            <p:cNvPr id="16" name="Connector: Elbow 15">
              <a:extLst>
                <a:ext uri="{FF2B5EF4-FFF2-40B4-BE49-F238E27FC236}">
                  <a16:creationId xmlns:a16="http://schemas.microsoft.com/office/drawing/2014/main" id="{7A1BC035-491E-43F1-83CD-AEEAFE9B1C4B}"/>
                </a:ext>
              </a:extLst>
            </p:cNvPr>
            <p:cNvCxnSpPr>
              <a:cxnSpLocks/>
              <a:stCxn id="11" idx="1"/>
              <a:endCxn id="15" idx="0"/>
            </p:cNvCxnSpPr>
            <p:nvPr/>
          </p:nvCxnSpPr>
          <p:spPr>
            <a:xfrm rot="10800000" flipV="1">
              <a:off x="8346321" y="1571009"/>
              <a:ext cx="225030" cy="47979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Flowchart: Decision 16">
              <a:extLst>
                <a:ext uri="{FF2B5EF4-FFF2-40B4-BE49-F238E27FC236}">
                  <a16:creationId xmlns:a16="http://schemas.microsoft.com/office/drawing/2014/main" id="{3F508F2C-65EA-4E8E-B1DA-04A758F2401C}"/>
                </a:ext>
              </a:extLst>
            </p:cNvPr>
            <p:cNvSpPr/>
            <p:nvPr/>
          </p:nvSpPr>
          <p:spPr bwMode="auto">
            <a:xfrm>
              <a:off x="7247926" y="3032235"/>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Stage 2 Approved?</a:t>
              </a:r>
            </a:p>
          </p:txBody>
        </p:sp>
        <p:sp>
          <p:nvSpPr>
            <p:cNvPr id="18" name="Rectangle 17">
              <a:extLst>
                <a:ext uri="{FF2B5EF4-FFF2-40B4-BE49-F238E27FC236}">
                  <a16:creationId xmlns:a16="http://schemas.microsoft.com/office/drawing/2014/main" id="{0A6CA6FE-924B-4439-9045-7552C90F2591}"/>
                </a:ext>
              </a:extLst>
            </p:cNvPr>
            <p:cNvSpPr/>
            <p:nvPr/>
          </p:nvSpPr>
          <p:spPr bwMode="auto">
            <a:xfrm>
              <a:off x="8131321" y="4118177"/>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sp>
          <p:nvSpPr>
            <p:cNvPr id="19" name="Rectangle 18">
              <a:extLst>
                <a:ext uri="{FF2B5EF4-FFF2-40B4-BE49-F238E27FC236}">
                  <a16:creationId xmlns:a16="http://schemas.microsoft.com/office/drawing/2014/main" id="{AA8F7846-6DB2-451A-A882-218E5030EE6C}"/>
                </a:ext>
              </a:extLst>
            </p:cNvPr>
            <p:cNvSpPr/>
            <p:nvPr/>
          </p:nvSpPr>
          <p:spPr bwMode="auto">
            <a:xfrm>
              <a:off x="8624442" y="660334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Mark document as approved</a:t>
              </a:r>
            </a:p>
          </p:txBody>
        </p:sp>
        <p:cxnSp>
          <p:nvCxnSpPr>
            <p:cNvPr id="20" name="Connector: Elbow 19">
              <a:extLst>
                <a:ext uri="{FF2B5EF4-FFF2-40B4-BE49-F238E27FC236}">
                  <a16:creationId xmlns:a16="http://schemas.microsoft.com/office/drawing/2014/main" id="{A1DB27AC-22BD-4778-8D77-4D7D29034E75}"/>
                </a:ext>
              </a:extLst>
            </p:cNvPr>
            <p:cNvCxnSpPr>
              <a:cxnSpLocks/>
              <a:stCxn id="15" idx="2"/>
              <a:endCxn id="17" idx="0"/>
            </p:cNvCxnSpPr>
            <p:nvPr/>
          </p:nvCxnSpPr>
          <p:spPr>
            <a:xfrm rot="5400000">
              <a:off x="7997422" y="2683337"/>
              <a:ext cx="365946" cy="331849"/>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751B824-6A2B-48D8-97CF-F5223749440D}"/>
                </a:ext>
              </a:extLst>
            </p:cNvPr>
            <p:cNvCxnSpPr>
              <a:cxnSpLocks/>
              <a:stCxn id="17" idx="3"/>
              <a:endCxn id="18" idx="0"/>
            </p:cNvCxnSpPr>
            <p:nvPr/>
          </p:nvCxnSpPr>
          <p:spPr>
            <a:xfrm>
              <a:off x="8781013" y="3517398"/>
              <a:ext cx="145153" cy="600779"/>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Flowchart: Decision 21">
              <a:extLst>
                <a:ext uri="{FF2B5EF4-FFF2-40B4-BE49-F238E27FC236}">
                  <a16:creationId xmlns:a16="http://schemas.microsoft.com/office/drawing/2014/main" id="{11FBA5B6-B549-4287-A6DC-682AC70C330F}"/>
                </a:ext>
              </a:extLst>
            </p:cNvPr>
            <p:cNvSpPr/>
            <p:nvPr/>
          </p:nvSpPr>
          <p:spPr bwMode="auto">
            <a:xfrm>
              <a:off x="8486746" y="5261341"/>
              <a:ext cx="1865084" cy="970324"/>
            </a:xfrm>
            <a:prstGeom prst="flowChartDecision">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Revisions completed?</a:t>
              </a:r>
            </a:p>
          </p:txBody>
        </p:sp>
        <p:cxnSp>
          <p:nvCxnSpPr>
            <p:cNvPr id="23" name="Connector: Elbow 22">
              <a:extLst>
                <a:ext uri="{FF2B5EF4-FFF2-40B4-BE49-F238E27FC236}">
                  <a16:creationId xmlns:a16="http://schemas.microsoft.com/office/drawing/2014/main" id="{C67E3D05-3747-4D56-AA03-8A2FF10E1545}"/>
                </a:ext>
              </a:extLst>
            </p:cNvPr>
            <p:cNvCxnSpPr>
              <a:cxnSpLocks/>
              <a:stCxn id="17" idx="2"/>
              <a:endCxn id="22" idx="1"/>
            </p:cNvCxnSpPr>
            <p:nvPr/>
          </p:nvCxnSpPr>
          <p:spPr>
            <a:xfrm rot="16200000" flipH="1">
              <a:off x="7378636" y="4638392"/>
              <a:ext cx="1743945" cy="47227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61E51BB0-F9E7-4D1D-97B9-E7BAD82F03B8}"/>
                </a:ext>
              </a:extLst>
            </p:cNvPr>
            <p:cNvCxnSpPr>
              <a:cxnSpLocks/>
              <a:stCxn id="22" idx="2"/>
              <a:endCxn id="19" idx="0"/>
            </p:cNvCxnSpPr>
            <p:nvPr/>
          </p:nvCxnSpPr>
          <p:spPr>
            <a:xfrm rot="5400000">
              <a:off x="9233451" y="6417503"/>
              <a:ext cx="371676" cy="1"/>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C14F2B6B-4CC8-4205-A71C-46626E3D9CEC}"/>
                </a:ext>
              </a:extLst>
            </p:cNvPr>
            <p:cNvCxnSpPr>
              <a:cxnSpLocks/>
              <a:stCxn id="13" idx="2"/>
              <a:endCxn id="22" idx="0"/>
            </p:cNvCxnSpPr>
            <p:nvPr/>
          </p:nvCxnSpPr>
          <p:spPr>
            <a:xfrm rot="5400000">
              <a:off x="8836764" y="3562911"/>
              <a:ext cx="2280955" cy="1115906"/>
            </a:xfrm>
            <a:prstGeom prst="bentConnector3">
              <a:avLst>
                <a:gd name="adj1" fmla="val 88001"/>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B52B32D-1718-42DE-8DB5-C50E5C865873}"/>
                </a:ext>
              </a:extLst>
            </p:cNvPr>
            <p:cNvCxnSpPr>
              <a:cxnSpLocks/>
              <a:stCxn id="18" idx="2"/>
              <a:endCxn id="22" idx="0"/>
            </p:cNvCxnSpPr>
            <p:nvPr/>
          </p:nvCxnSpPr>
          <p:spPr>
            <a:xfrm rot="16200000" flipH="1">
              <a:off x="8908887" y="4750939"/>
              <a:ext cx="527681" cy="493122"/>
            </a:xfrm>
            <a:prstGeom prst="bentConnector3">
              <a:avLst>
                <a:gd name="adj1" fmla="val 50000"/>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7E3F9CC4-5D5C-4B7A-BB09-543EE420A4A1}"/>
              </a:ext>
            </a:extLst>
          </p:cNvPr>
          <p:cNvPicPr>
            <a:picLocks noChangeAspect="1"/>
          </p:cNvPicPr>
          <p:nvPr/>
        </p:nvPicPr>
        <p:blipFill>
          <a:blip r:embed="rId2"/>
          <a:stretch>
            <a:fillRect/>
          </a:stretch>
        </p:blipFill>
        <p:spPr>
          <a:xfrm>
            <a:off x="7752822" y="1642990"/>
            <a:ext cx="4291797" cy="3030625"/>
          </a:xfrm>
          <a:prstGeom prst="rect">
            <a:avLst/>
          </a:prstGeom>
        </p:spPr>
      </p:pic>
    </p:spTree>
    <p:extLst>
      <p:ext uri="{BB962C8B-B14F-4D97-AF65-F5344CB8AC3E}">
        <p14:creationId xmlns:p14="http://schemas.microsoft.com/office/powerpoint/2010/main" val="97082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7DBD1B9-8B79-4950-A022-C5581D0F13E8}"/>
              </a:ext>
            </a:extLst>
          </p:cNvPr>
          <p:cNvSpPr>
            <a:spLocks noGrp="1"/>
          </p:cNvSpPr>
          <p:nvPr>
            <p:ph type="title"/>
          </p:nvPr>
        </p:nvSpPr>
        <p:spPr>
          <a:xfrm>
            <a:off x="457201" y="698236"/>
            <a:ext cx="6705600" cy="553998"/>
          </a:xfrm>
        </p:spPr>
        <p:txBody>
          <a:bodyPr>
            <a:noAutofit/>
          </a:bodyPr>
          <a:lstStyle/>
          <a:p>
            <a:r>
              <a:rPr lang="en-US" spc="-50" dirty="0">
                <a:ln w="3175">
                  <a:noFill/>
                </a:ln>
                <a:solidFill>
                  <a:schemeClr val="accent1"/>
                </a:solidFill>
                <a:latin typeface="+mn-lt"/>
                <a:ea typeface="+mn-ea"/>
                <a:cs typeface="Segoe UI" pitchFamily="34" charset="0"/>
              </a:rPr>
              <a:t>Terminate flows</a:t>
            </a:r>
          </a:p>
        </p:txBody>
      </p:sp>
      <p:sp>
        <p:nvSpPr>
          <p:cNvPr id="7" name="Text Placeholder 2">
            <a:extLst>
              <a:ext uri="{FF2B5EF4-FFF2-40B4-BE49-F238E27FC236}">
                <a16:creationId xmlns:a16="http://schemas.microsoft.com/office/drawing/2014/main" id="{D4445582-1E47-4F93-8BC4-FADEBA6E2F9C}"/>
              </a:ext>
            </a:extLst>
          </p:cNvPr>
          <p:cNvSpPr>
            <a:spLocks noGrp="1"/>
          </p:cNvSpPr>
          <p:nvPr>
            <p:ph idx="1"/>
          </p:nvPr>
        </p:nvSpPr>
        <p:spPr>
          <a:xfrm>
            <a:off x="457201" y="1855894"/>
            <a:ext cx="6705600" cy="861774"/>
          </a:xfrm>
        </p:spPr>
        <p:txBody>
          <a:bodyPr/>
          <a:lstStyle/>
          <a:p>
            <a:r>
              <a:rPr lang="en-US"/>
              <a:t>You can use this action to avoid nested </a:t>
            </a:r>
            <a:br>
              <a:rPr lang="en-US"/>
            </a:br>
            <a:r>
              <a:rPr lang="en-US"/>
              <a:t>conditions by ending in the middle</a:t>
            </a:r>
            <a:endParaRPr lang="en-US" dirty="0"/>
          </a:p>
        </p:txBody>
      </p:sp>
      <p:pic>
        <p:nvPicPr>
          <p:cNvPr id="8" name="Picture 7">
            <a:extLst>
              <a:ext uri="{FF2B5EF4-FFF2-40B4-BE49-F238E27FC236}">
                <a16:creationId xmlns:a16="http://schemas.microsoft.com/office/drawing/2014/main" id="{9C0CC5DA-15CB-4F2C-BFAD-29AB7EA1041C}"/>
              </a:ext>
            </a:extLst>
          </p:cNvPr>
          <p:cNvPicPr>
            <a:picLocks noChangeAspect="1"/>
          </p:cNvPicPr>
          <p:nvPr/>
        </p:nvPicPr>
        <p:blipFill>
          <a:blip r:embed="rId2"/>
          <a:stretch>
            <a:fillRect/>
          </a:stretch>
        </p:blipFill>
        <p:spPr>
          <a:xfrm>
            <a:off x="269241" y="3370990"/>
            <a:ext cx="6723186" cy="2691991"/>
          </a:xfrm>
          <a:prstGeom prst="rect">
            <a:avLst/>
          </a:prstGeom>
        </p:spPr>
      </p:pic>
      <p:pic>
        <p:nvPicPr>
          <p:cNvPr id="9" name="Picture 8">
            <a:extLst>
              <a:ext uri="{FF2B5EF4-FFF2-40B4-BE49-F238E27FC236}">
                <a16:creationId xmlns:a16="http://schemas.microsoft.com/office/drawing/2014/main" id="{BC2BA28D-9F59-4958-9BC1-73BFBA340E42}"/>
              </a:ext>
            </a:extLst>
          </p:cNvPr>
          <p:cNvPicPr>
            <a:picLocks noChangeAspect="1"/>
          </p:cNvPicPr>
          <p:nvPr/>
        </p:nvPicPr>
        <p:blipFill>
          <a:blip r:embed="rId3"/>
          <a:stretch>
            <a:fillRect/>
          </a:stretch>
        </p:blipFill>
        <p:spPr>
          <a:xfrm>
            <a:off x="7847786" y="3114781"/>
            <a:ext cx="4076595" cy="3204408"/>
          </a:xfrm>
          <a:prstGeom prst="rect">
            <a:avLst/>
          </a:prstGeom>
        </p:spPr>
      </p:pic>
      <p:sp>
        <p:nvSpPr>
          <p:cNvPr id="10" name="arrow_15">
            <a:extLst>
              <a:ext uri="{FF2B5EF4-FFF2-40B4-BE49-F238E27FC236}">
                <a16:creationId xmlns:a16="http://schemas.microsoft.com/office/drawing/2014/main" id="{AB7817CE-AF7A-4EE3-B843-6D2DB87CE7EC}"/>
              </a:ext>
            </a:extLst>
          </p:cNvPr>
          <p:cNvSpPr>
            <a:spLocks noChangeAspect="1" noEditPoints="1"/>
          </p:cNvSpPr>
          <p:nvPr/>
        </p:nvSpPr>
        <p:spPr bwMode="auto">
          <a:xfrm>
            <a:off x="7260535" y="4537699"/>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11" name="Group 10">
            <a:extLst>
              <a:ext uri="{FF2B5EF4-FFF2-40B4-BE49-F238E27FC236}">
                <a16:creationId xmlns:a16="http://schemas.microsoft.com/office/drawing/2014/main" id="{1AF97A49-5350-4AD2-B326-086EED699B3B}"/>
              </a:ext>
            </a:extLst>
          </p:cNvPr>
          <p:cNvGrpSpPr/>
          <p:nvPr/>
        </p:nvGrpSpPr>
        <p:grpSpPr>
          <a:xfrm>
            <a:off x="9991224" y="3802511"/>
            <a:ext cx="1856836" cy="2332588"/>
            <a:chOff x="10191568" y="3878262"/>
            <a:chExt cx="1894069" cy="2379361"/>
          </a:xfrm>
        </p:grpSpPr>
        <p:pic>
          <p:nvPicPr>
            <p:cNvPr id="12" name="Picture 11">
              <a:extLst>
                <a:ext uri="{FF2B5EF4-FFF2-40B4-BE49-F238E27FC236}">
                  <a16:creationId xmlns:a16="http://schemas.microsoft.com/office/drawing/2014/main" id="{01068765-2346-4CE0-8DC3-273140DE9EE3}"/>
                </a:ext>
              </a:extLst>
            </p:cNvPr>
            <p:cNvPicPr>
              <a:picLocks noChangeAspect="1"/>
            </p:cNvPicPr>
            <p:nvPr/>
          </p:nvPicPr>
          <p:blipFill>
            <a:blip r:embed="rId4"/>
            <a:stretch>
              <a:fillRect/>
            </a:stretch>
          </p:blipFill>
          <p:spPr>
            <a:xfrm>
              <a:off x="10191568" y="3878262"/>
              <a:ext cx="1894069" cy="202936"/>
            </a:xfrm>
            <a:prstGeom prst="rect">
              <a:avLst/>
            </a:prstGeom>
          </p:spPr>
        </p:pic>
        <p:pic>
          <p:nvPicPr>
            <p:cNvPr id="13" name="Picture 12">
              <a:extLst>
                <a:ext uri="{FF2B5EF4-FFF2-40B4-BE49-F238E27FC236}">
                  <a16:creationId xmlns:a16="http://schemas.microsoft.com/office/drawing/2014/main" id="{9DCD7D0C-E081-47AC-AD30-2B3FB82CC471}"/>
                </a:ext>
              </a:extLst>
            </p:cNvPr>
            <p:cNvPicPr>
              <a:picLocks noChangeAspect="1"/>
            </p:cNvPicPr>
            <p:nvPr/>
          </p:nvPicPr>
          <p:blipFill>
            <a:blip r:embed="rId4"/>
            <a:stretch>
              <a:fillRect/>
            </a:stretch>
          </p:blipFill>
          <p:spPr>
            <a:xfrm>
              <a:off x="10191568" y="4945062"/>
              <a:ext cx="1894069" cy="202936"/>
            </a:xfrm>
            <a:prstGeom prst="rect">
              <a:avLst/>
            </a:prstGeom>
          </p:spPr>
        </p:pic>
        <p:pic>
          <p:nvPicPr>
            <p:cNvPr id="14" name="Picture 13">
              <a:extLst>
                <a:ext uri="{FF2B5EF4-FFF2-40B4-BE49-F238E27FC236}">
                  <a16:creationId xmlns:a16="http://schemas.microsoft.com/office/drawing/2014/main" id="{C8413E0A-B17E-4E74-9DF7-7D5F76120AE9}"/>
                </a:ext>
              </a:extLst>
            </p:cNvPr>
            <p:cNvPicPr>
              <a:picLocks noChangeAspect="1"/>
            </p:cNvPicPr>
            <p:nvPr/>
          </p:nvPicPr>
          <p:blipFill>
            <a:blip r:embed="rId4"/>
            <a:stretch>
              <a:fillRect/>
            </a:stretch>
          </p:blipFill>
          <p:spPr>
            <a:xfrm>
              <a:off x="10191568" y="6054687"/>
              <a:ext cx="1894069" cy="202936"/>
            </a:xfrm>
            <a:prstGeom prst="rect">
              <a:avLst/>
            </a:prstGeom>
          </p:spPr>
        </p:pic>
      </p:grpSp>
    </p:spTree>
    <p:extLst>
      <p:ext uri="{BB962C8B-B14F-4D97-AF65-F5344CB8AC3E}">
        <p14:creationId xmlns:p14="http://schemas.microsoft.com/office/powerpoint/2010/main" val="244738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384474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Microsoft Flow Basics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Microsoft Flow Templates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Decision Making with Flow</a:t>
            </a:r>
          </a:p>
          <a:p>
            <a:pPr marL="800100" lvl="1" indent="-342900" defTabSz="1955800">
              <a:spcBef>
                <a:spcPct val="0"/>
              </a:spcBef>
              <a:spcAft>
                <a:spcPct val="35000"/>
              </a:spcAft>
              <a:buFont typeface="Wingdings" panose="05000000000000000000" pitchFamily="2" charset="2"/>
              <a:buChar char="§"/>
              <a:defRPr/>
            </a:pPr>
            <a:r>
              <a:rPr lang="en-US" sz="2400" dirty="0">
                <a:solidFill>
                  <a:srgbClr val="2F2F2F"/>
                </a:solidFill>
              </a:rPr>
              <a:t>Conditions, Switches, Scope &amp; Context of Decision-Making Control Elements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Building Workflows with Power Automate</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Hands on Lab - Microsoft Flow</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C00CC1-2686-4A86-88BE-A87A4FA49D67}"/>
              </a:ext>
            </a:extLst>
          </p:cNvPr>
          <p:cNvSpPr>
            <a:spLocks noGrp="1"/>
          </p:cNvSpPr>
          <p:nvPr>
            <p:ph type="title"/>
          </p:nvPr>
        </p:nvSpPr>
        <p:spPr>
          <a:xfrm>
            <a:off x="457201" y="422010"/>
            <a:ext cx="6705600" cy="553998"/>
          </a:xfrm>
        </p:spPr>
        <p:txBody>
          <a:bodyPr>
            <a:noAutofit/>
          </a:bodyPr>
          <a:lstStyle/>
          <a:p>
            <a:r>
              <a:rPr lang="en-US" spc="-50" dirty="0">
                <a:ln w="3175">
                  <a:noFill/>
                </a:ln>
                <a:solidFill>
                  <a:schemeClr val="accent1"/>
                </a:solidFill>
                <a:latin typeface="+mn-lt"/>
                <a:ea typeface="+mn-ea"/>
                <a:cs typeface="Segoe UI" pitchFamily="34" charset="0"/>
              </a:rPr>
              <a:t>Asynchronous Actions</a:t>
            </a:r>
          </a:p>
        </p:txBody>
      </p:sp>
      <p:sp>
        <p:nvSpPr>
          <p:cNvPr id="7" name="Text Placeholder 2">
            <a:extLst>
              <a:ext uri="{FF2B5EF4-FFF2-40B4-BE49-F238E27FC236}">
                <a16:creationId xmlns:a16="http://schemas.microsoft.com/office/drawing/2014/main" id="{8254D8CE-B915-431F-AD9E-1DB2D83451E6}"/>
              </a:ext>
            </a:extLst>
          </p:cNvPr>
          <p:cNvSpPr>
            <a:spLocks noGrp="1"/>
          </p:cNvSpPr>
          <p:nvPr>
            <p:ph idx="1"/>
          </p:nvPr>
        </p:nvSpPr>
        <p:spPr>
          <a:xfrm>
            <a:off x="457201" y="1855894"/>
            <a:ext cx="6705600" cy="3742563"/>
          </a:xfrm>
        </p:spPr>
        <p:txBody>
          <a:bodyPr/>
          <a:lstStyle/>
          <a:p>
            <a:r>
              <a:rPr lang="en-US" dirty="0"/>
              <a:t>Any “trigger” can be in </a:t>
            </a:r>
            <a:br>
              <a:rPr lang="en-US" dirty="0"/>
            </a:br>
            <a:r>
              <a:rPr lang="en-US" dirty="0"/>
              <a:t>the middle of a Flow as well</a:t>
            </a:r>
          </a:p>
          <a:p>
            <a:pPr lvl="1"/>
            <a:r>
              <a:rPr lang="en-US" dirty="0"/>
              <a:t>For example, create a flow </a:t>
            </a:r>
            <a:br>
              <a:rPr lang="en-US" dirty="0"/>
            </a:br>
            <a:r>
              <a:rPr lang="en-US" dirty="0"/>
              <a:t>that waits for a reply to a </a:t>
            </a:r>
            <a:br>
              <a:rPr lang="en-US" dirty="0"/>
            </a:br>
            <a:r>
              <a:rPr lang="en-US" dirty="0"/>
              <a:t>certain thread in the middle</a:t>
            </a:r>
          </a:p>
          <a:p>
            <a:r>
              <a:rPr lang="en-US" dirty="0"/>
              <a:t>You probably want to configure </a:t>
            </a:r>
            <a:br>
              <a:rPr lang="en-US" dirty="0"/>
            </a:br>
            <a:r>
              <a:rPr lang="en-US" dirty="0"/>
              <a:t>a Time Out and handle that case</a:t>
            </a:r>
          </a:p>
          <a:p>
            <a:r>
              <a:rPr lang="en-US" dirty="0"/>
              <a:t>Do-Until might also be needed if other unrelated events may trigger</a:t>
            </a:r>
          </a:p>
        </p:txBody>
      </p:sp>
      <p:pic>
        <p:nvPicPr>
          <p:cNvPr id="8" name="Picture 7">
            <a:extLst>
              <a:ext uri="{FF2B5EF4-FFF2-40B4-BE49-F238E27FC236}">
                <a16:creationId xmlns:a16="http://schemas.microsoft.com/office/drawing/2014/main" id="{1D12BE8F-7C36-4635-8851-FA6837F89221}"/>
              </a:ext>
            </a:extLst>
          </p:cNvPr>
          <p:cNvPicPr>
            <a:picLocks noChangeAspect="1"/>
          </p:cNvPicPr>
          <p:nvPr/>
        </p:nvPicPr>
        <p:blipFill>
          <a:blip r:embed="rId2"/>
          <a:stretch>
            <a:fillRect/>
          </a:stretch>
        </p:blipFill>
        <p:spPr>
          <a:xfrm>
            <a:off x="7739446" y="976008"/>
            <a:ext cx="4319095" cy="1716962"/>
          </a:xfrm>
          <a:prstGeom prst="rect">
            <a:avLst/>
          </a:prstGeom>
        </p:spPr>
      </p:pic>
    </p:spTree>
    <p:extLst>
      <p:ext uri="{BB962C8B-B14F-4D97-AF65-F5344CB8AC3E}">
        <p14:creationId xmlns:p14="http://schemas.microsoft.com/office/powerpoint/2010/main" val="2701357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923330"/>
          </a:xfrm>
          <a:prstGeom prst="rect">
            <a:avLst/>
          </a:prstGeom>
        </p:spPr>
        <p:txBody>
          <a:bodyPr wrap="square">
            <a:spAutoFit/>
          </a:bodyPr>
          <a:lstStyle/>
          <a:p>
            <a:pPr algn="ctr"/>
            <a:r>
              <a:rPr lang="en-US" sz="5400" b="1" dirty="0">
                <a:solidFill>
                  <a:srgbClr val="7030A0"/>
                </a:solidFill>
              </a:rPr>
              <a:t>Demo</a:t>
            </a: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266910646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027FB160-CAA3-4BF7-9527-C3AED2212278}"/>
              </a:ext>
            </a:extLst>
          </p:cNvPr>
          <p:cNvSpPr/>
          <p:nvPr/>
        </p:nvSpPr>
        <p:spPr>
          <a:xfrm>
            <a:off x="0" y="280235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algn="ctr"/>
            <a:endParaRPr lang="en-GB" dirty="0">
              <a:solidFill>
                <a:schemeClr val="bg1"/>
              </a:solidFill>
            </a:endParaRPr>
          </a:p>
          <a:p>
            <a:pPr algn="ctr"/>
            <a:r>
              <a:rPr lang="en-GB" sz="2800" b="1" dirty="0">
                <a:solidFill>
                  <a:schemeClr val="bg1"/>
                </a:solidFill>
              </a:rPr>
              <a:t>Questions</a:t>
            </a:r>
            <a:endParaRPr sz="2800" b="1" dirty="0">
              <a:solidFill>
                <a:schemeClr val="bg1"/>
              </a:solidFill>
            </a:endParaRPr>
          </a:p>
        </p:txBody>
      </p:sp>
      <p:sp>
        <p:nvSpPr>
          <p:cNvPr id="3" name="Title 1">
            <a:extLst>
              <a:ext uri="{FF2B5EF4-FFF2-40B4-BE49-F238E27FC236}">
                <a16:creationId xmlns:a16="http://schemas.microsoft.com/office/drawing/2014/main" id="{79291ECA-2011-4927-A531-45CBF5D00640}"/>
              </a:ext>
            </a:extLst>
          </p:cNvPr>
          <p:cNvSpPr txBox="1">
            <a:spLocks/>
          </p:cNvSpPr>
          <p:nvPr/>
        </p:nvSpPr>
        <p:spPr>
          <a:xfrm>
            <a:off x="0" y="1640114"/>
            <a:ext cx="6968359" cy="39333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solidFill>
                  <a:schemeClr val="bg1"/>
                </a:solidFill>
              </a:rPr>
              <a:t>Customer Stories</a:t>
            </a:r>
            <a:endParaRPr lang="en-US" sz="2800" dirty="0">
              <a:solidFill>
                <a:schemeClr val="bg1"/>
              </a:solidFill>
            </a:endParaRPr>
          </a:p>
        </p:txBody>
      </p:sp>
    </p:spTree>
    <p:extLst>
      <p:ext uri="{BB962C8B-B14F-4D97-AF65-F5344CB8AC3E}">
        <p14:creationId xmlns:p14="http://schemas.microsoft.com/office/powerpoint/2010/main" val="86030705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3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73279-F365-4019-BB82-D173E4727DB7}"/>
              </a:ext>
            </a:extLst>
          </p:cNvPr>
          <p:cNvSpPr>
            <a:spLocks noGrp="1"/>
          </p:cNvSpPr>
          <p:nvPr>
            <p:ph type="ctrTitle"/>
          </p:nvPr>
        </p:nvSpPr>
        <p:spPr>
          <a:xfrm>
            <a:off x="336000" y="4722470"/>
            <a:ext cx="11520000" cy="731529"/>
          </a:xfrm>
        </p:spPr>
        <p:txBody>
          <a:bodyPr>
            <a:normAutofit/>
          </a:bodyPr>
          <a:lstStyle/>
          <a:p>
            <a:pPr lvl="0"/>
            <a:r>
              <a:rPr lang="en-GB" sz="4000" dirty="0"/>
              <a:t>Day 3 </a:t>
            </a:r>
            <a:r>
              <a:rPr lang="en-GB" sz="4000"/>
              <a:t>- Power Automate Project Scenarios</a:t>
            </a:r>
            <a:endParaRPr lang="en-AU" sz="4000" dirty="0"/>
          </a:p>
        </p:txBody>
      </p:sp>
    </p:spTree>
    <p:extLst>
      <p:ext uri="{BB962C8B-B14F-4D97-AF65-F5344CB8AC3E}">
        <p14:creationId xmlns:p14="http://schemas.microsoft.com/office/powerpoint/2010/main" val="1468006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a:lnSpc>
                <a:spcPts val="3200"/>
              </a:lnSpc>
            </a:pPr>
            <a:r>
              <a:rPr lang="en-US" sz="213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3" dirty="0">
              <a:solidFill>
                <a:schemeClr val="bg2">
                  <a:lumMod val="50000"/>
                </a:scheme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r>
              <a:rPr lang="en-US" sz="1400" dirty="0">
                <a:solidFill>
                  <a:srgbClr val="3C4252"/>
                </a:solidFill>
                <a:latin typeface="Proxima Nova" panose="02000506030000020004"/>
                <a:ea typeface="Roboto Light" panose="02000000000000000000" pitchFamily="2" charset="0"/>
                <a:cs typeface="Roboto Light"/>
              </a:rPr>
              <a:t>@</a:t>
            </a:r>
            <a:r>
              <a:rPr lang="en-US" sz="1400" dirty="0" err="1">
                <a:solidFill>
                  <a:srgbClr val="3C4252"/>
                </a:solidFill>
                <a:latin typeface="Proxima Nova" panose="02000506030000020004"/>
                <a:ea typeface="Roboto Light" panose="02000000000000000000" pitchFamily="2" charset="0"/>
                <a:cs typeface="Roboto Light"/>
              </a:rPr>
              <a:t>jenkinsns</a:t>
            </a:r>
            <a:endParaRPr lang="en-US" sz="1400" dirty="0">
              <a:solidFill>
                <a:srgbClr val="3C4252"/>
              </a:solidFill>
              <a:latin typeface="Proxima Nova" panose="02000506030000020004"/>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r>
              <a:rPr lang="en-GB" sz="1400" dirty="0">
                <a:solidFill>
                  <a:srgbClr val="737373"/>
                </a:solidFill>
                <a:hlinkClick r:id="rId9">
                  <a:extLst>
                    <a:ext uri="{A12FA001-AC4F-418D-AE19-62706E023703}">
                      <ahyp:hlinkClr xmlns:ahyp="http://schemas.microsoft.com/office/drawing/2018/hyperlinkcolor" val="tx"/>
                    </a:ext>
                  </a:extLst>
                </a:hlinkClick>
              </a:rPr>
              <a:t>https://www.facebook.com/msteamsinfo</a:t>
            </a:r>
            <a:endParaRPr lang="en-US" sz="1400"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r>
              <a:rPr lang="en-GB" sz="1400" dirty="0">
                <a:hlinkClick r:id="rId12"/>
              </a:rPr>
              <a:t>in/jenkinsns </a:t>
            </a:r>
            <a:endParaRPr lang="en-US" sz="1400" dirty="0">
              <a:solidFill>
                <a:srgbClr val="3C4252"/>
              </a:solidFill>
              <a:latin typeface="Proxima Nova" panose="02000506030000020004"/>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r>
              <a:rPr lang="en-US" sz="1400" dirty="0">
                <a:solidFill>
                  <a:srgbClr val="3C4252"/>
                </a:solidFill>
                <a:latin typeface="Proxima Nova" panose="02000506030000020004"/>
                <a:hlinkClick r:id="rId14"/>
              </a:rPr>
              <a:t>jenkinsns@gmail.com</a:t>
            </a:r>
            <a:r>
              <a:rPr lang="en-US" sz="1400" dirty="0">
                <a:solidFill>
                  <a:srgbClr val="3C4252"/>
                </a:solidFill>
                <a:latin typeface="Proxima Nova" panose="02000506030000020004"/>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lvl="0">
              <a:defRPr/>
            </a:pPr>
            <a:r>
              <a:rPr lang="en-GB" sz="1400" dirty="0">
                <a:solidFill>
                  <a:srgbClr val="737373"/>
                </a:solidFill>
                <a:hlinkClick r:id="rId16">
                  <a:extLst>
                    <a:ext uri="{A12FA001-AC4F-418D-AE19-62706E023703}">
                      <ahyp:hlinkClr xmlns:ahyp="http://schemas.microsoft.com/office/drawing/2018/hyperlinkcolor" val="tx"/>
                    </a:ext>
                  </a:extLst>
                </a:hlinkClick>
              </a:rPr>
              <a:t>http://www.jenkinsblogs.com</a:t>
            </a:r>
            <a:r>
              <a:rPr lang="en-GB" sz="1400" dirty="0">
                <a:solidFill>
                  <a:srgbClr val="737373"/>
                </a:solidFill>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r>
              <a:rPr lang="en-GB" sz="1400" dirty="0">
                <a:hlinkClick r:id="rId18"/>
              </a:rPr>
              <a:t>jenkinsns</a:t>
            </a:r>
            <a:r>
              <a:rPr lang="en-GB" sz="1400" dirty="0"/>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r>
              <a:rPr lang="en-GB" sz="1400" dirty="0">
                <a:solidFill>
                  <a:srgbClr val="737373"/>
                </a:solidFill>
                <a:hlinkClick r:id="rId19">
                  <a:extLst>
                    <a:ext uri="{A12FA001-AC4F-418D-AE19-62706E023703}">
                      <ahyp:hlinkClr xmlns:ahyp="http://schemas.microsoft.com/office/drawing/2018/hyperlinkcolor" val="tx"/>
                    </a:ext>
                  </a:extLst>
                </a:hlinkClick>
              </a:rPr>
              <a:t>https://www.facebook.com/spfxinfo/</a:t>
            </a:r>
            <a:r>
              <a:rPr lang="en-GB" sz="1400" dirty="0">
                <a:solidFill>
                  <a:srgbClr val="737373"/>
                </a:solidFill>
              </a:rPr>
              <a:t> </a:t>
            </a:r>
            <a:endParaRPr lang="en-GB" sz="1400" dirty="0"/>
          </a:p>
        </p:txBody>
      </p:sp>
    </p:spTree>
    <p:extLst>
      <p:ext uri="{BB962C8B-B14F-4D97-AF65-F5344CB8AC3E}">
        <p14:creationId xmlns:p14="http://schemas.microsoft.com/office/powerpoint/2010/main" val="2447753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Where we come from </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2A5B9C2B-1E3A-4566-8385-3571F482850B}"/>
              </a:ext>
            </a:extLst>
          </p:cNvPr>
          <p:cNvSpPr/>
          <p:nvPr/>
        </p:nvSpPr>
        <p:spPr>
          <a:xfrm>
            <a:off x="925551" y="1569408"/>
            <a:ext cx="6356195" cy="4585871"/>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C5A67"/>
                </a:solidFill>
                <a:effectLst/>
                <a:uLnTx/>
                <a:uFillTx/>
                <a:latin typeface="Calibri" panose="020F0502020204030204"/>
                <a:ea typeface="+mn-ea"/>
                <a:cs typeface="+mn-cs"/>
              </a:rPr>
              <a:t>Microsoft has not released any new versions of the SharePoint designer after SharePoint designer 2013, no new designer for SharePoint 2016, SharePoint 2019 or SharePoint Online. In workflow architecture also, there are not many changes for any version. Rather Microsoft has invested heavily on Microsoft Flow to provide an alternative to designer workflows (this is not officially announced by Microsoft, but has been assumed based on the functionality provided in Microsoft flow).</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C5A67"/>
                </a:solidFill>
                <a:effectLst/>
                <a:uLnTx/>
                <a:uFillTx/>
                <a:latin typeface="Calibri" panose="020F0502020204030204"/>
                <a:ea typeface="+mn-ea"/>
                <a:cs typeface="+mn-cs"/>
              </a:rPr>
              <a:t>Microsoft </a:t>
            </a:r>
            <a:r>
              <a:rPr kumimoji="0" lang="en-US" sz="1800" b="0" i="0" u="none" strike="noStrike" kern="1200" cap="none" spc="0" normalizeH="0" baseline="0" noProof="0" dirty="0">
                <a:ln>
                  <a:noFill/>
                </a:ln>
                <a:solidFill>
                  <a:srgbClr val="4C5A67"/>
                </a:solidFill>
                <a:effectLst/>
                <a:uLnTx/>
                <a:uFillTx/>
                <a:latin typeface="Calibri" panose="020F0502020204030204"/>
                <a:ea typeface="+mn-ea"/>
                <a:cs typeface="+mn-cs"/>
              </a:rPr>
              <a:t>Flow is nothing but a service which helps to create an automated workflow for your business needs. This Microsoft Flow is a replacement to SharePoint Designer. That means, Instead of Designer Workflow, Now we can simply create a Microsoft Flow and we can use it as per our requirement. Microsoft Flow is basically used to allows users to create cross-application workflows..</a:t>
            </a:r>
          </a:p>
        </p:txBody>
      </p:sp>
      <p:pic>
        <p:nvPicPr>
          <p:cNvPr id="5" name="Picture 4" descr="A screenshot of a cell phone&#10;&#10;Description automatically generated">
            <a:extLst>
              <a:ext uri="{FF2B5EF4-FFF2-40B4-BE49-F238E27FC236}">
                <a16:creationId xmlns:a16="http://schemas.microsoft.com/office/drawing/2014/main" id="{F49DCD8C-397A-40B3-804A-0328464E2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427" y="2055036"/>
            <a:ext cx="4359018" cy="1775614"/>
          </a:xfrm>
          <a:prstGeom prst="rect">
            <a:avLst/>
          </a:prstGeom>
        </p:spPr>
      </p:pic>
    </p:spTree>
    <p:extLst>
      <p:ext uri="{BB962C8B-B14F-4D97-AF65-F5344CB8AC3E}">
        <p14:creationId xmlns:p14="http://schemas.microsoft.com/office/powerpoint/2010/main" val="324743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6826F-BD13-4B50-9C8A-BA182D15F2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24904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2"/>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2804414" y="1810766"/>
            <a:ext cx="3305048" cy="21971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186170" y="1813179"/>
            <a:ext cx="1474565" cy="16852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730743" y="1813179"/>
            <a:ext cx="1862835" cy="21856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457447" y="2054479"/>
            <a:ext cx="2292191" cy="21793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823330" y="2053970"/>
            <a:ext cx="3111627" cy="217296"/>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915161"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809238" y="3022854"/>
            <a:ext cx="1868805" cy="1868805"/>
          </a:xfrm>
          <a:custGeom>
            <a:avLst/>
            <a:gdLst/>
            <a:ahLst/>
            <a:cxnLst/>
            <a:rect l="l" t="t" r="r" b="b"/>
            <a:pathLst>
              <a:path w="1868804" h="1868804">
                <a:moveTo>
                  <a:pt x="0" y="934212"/>
                </a:moveTo>
                <a:lnTo>
                  <a:pt x="1215" y="886133"/>
                </a:lnTo>
                <a:lnTo>
                  <a:pt x="4822" y="838686"/>
                </a:lnTo>
                <a:lnTo>
                  <a:pt x="10763" y="791929"/>
                </a:lnTo>
                <a:lnTo>
                  <a:pt x="18977" y="745921"/>
                </a:lnTo>
                <a:lnTo>
                  <a:pt x="29408" y="700721"/>
                </a:lnTo>
                <a:lnTo>
                  <a:pt x="41996" y="656387"/>
                </a:lnTo>
                <a:lnTo>
                  <a:pt x="56682" y="612978"/>
                </a:lnTo>
                <a:lnTo>
                  <a:pt x="73407" y="570553"/>
                </a:lnTo>
                <a:lnTo>
                  <a:pt x="92114" y="529170"/>
                </a:lnTo>
                <a:lnTo>
                  <a:pt x="112744" y="488888"/>
                </a:lnTo>
                <a:lnTo>
                  <a:pt x="135237" y="449766"/>
                </a:lnTo>
                <a:lnTo>
                  <a:pt x="159535" y="411863"/>
                </a:lnTo>
                <a:lnTo>
                  <a:pt x="185580" y="375236"/>
                </a:lnTo>
                <a:lnTo>
                  <a:pt x="213312" y="339945"/>
                </a:lnTo>
                <a:lnTo>
                  <a:pt x="242673" y="306049"/>
                </a:lnTo>
                <a:lnTo>
                  <a:pt x="273605" y="273605"/>
                </a:lnTo>
                <a:lnTo>
                  <a:pt x="306049" y="242673"/>
                </a:lnTo>
                <a:lnTo>
                  <a:pt x="339945" y="213312"/>
                </a:lnTo>
                <a:lnTo>
                  <a:pt x="375236" y="185580"/>
                </a:lnTo>
                <a:lnTo>
                  <a:pt x="411863" y="159535"/>
                </a:lnTo>
                <a:lnTo>
                  <a:pt x="449766" y="135237"/>
                </a:lnTo>
                <a:lnTo>
                  <a:pt x="488888" y="112744"/>
                </a:lnTo>
                <a:lnTo>
                  <a:pt x="529170" y="92114"/>
                </a:lnTo>
                <a:lnTo>
                  <a:pt x="570553" y="73407"/>
                </a:lnTo>
                <a:lnTo>
                  <a:pt x="612978" y="56682"/>
                </a:lnTo>
                <a:lnTo>
                  <a:pt x="656387" y="41996"/>
                </a:lnTo>
                <a:lnTo>
                  <a:pt x="700721" y="29408"/>
                </a:lnTo>
                <a:lnTo>
                  <a:pt x="745921" y="18977"/>
                </a:lnTo>
                <a:lnTo>
                  <a:pt x="791929" y="10763"/>
                </a:lnTo>
                <a:lnTo>
                  <a:pt x="838686" y="4822"/>
                </a:lnTo>
                <a:lnTo>
                  <a:pt x="886133" y="1215"/>
                </a:lnTo>
                <a:lnTo>
                  <a:pt x="934212" y="0"/>
                </a:lnTo>
                <a:lnTo>
                  <a:pt x="982290" y="1215"/>
                </a:lnTo>
                <a:lnTo>
                  <a:pt x="1029737" y="4822"/>
                </a:lnTo>
                <a:lnTo>
                  <a:pt x="1076494" y="10763"/>
                </a:lnTo>
                <a:lnTo>
                  <a:pt x="1122502" y="18977"/>
                </a:lnTo>
                <a:lnTo>
                  <a:pt x="1167702" y="29408"/>
                </a:lnTo>
                <a:lnTo>
                  <a:pt x="1212036" y="41996"/>
                </a:lnTo>
                <a:lnTo>
                  <a:pt x="1255445" y="56682"/>
                </a:lnTo>
                <a:lnTo>
                  <a:pt x="1297870" y="73407"/>
                </a:lnTo>
                <a:lnTo>
                  <a:pt x="1339253" y="92114"/>
                </a:lnTo>
                <a:lnTo>
                  <a:pt x="1379535" y="112744"/>
                </a:lnTo>
                <a:lnTo>
                  <a:pt x="1418657" y="135237"/>
                </a:lnTo>
                <a:lnTo>
                  <a:pt x="1456560" y="159535"/>
                </a:lnTo>
                <a:lnTo>
                  <a:pt x="1493187" y="185580"/>
                </a:lnTo>
                <a:lnTo>
                  <a:pt x="1528478" y="213312"/>
                </a:lnTo>
                <a:lnTo>
                  <a:pt x="1562374" y="242673"/>
                </a:lnTo>
                <a:lnTo>
                  <a:pt x="1594818" y="273605"/>
                </a:lnTo>
                <a:lnTo>
                  <a:pt x="1625750" y="306049"/>
                </a:lnTo>
                <a:lnTo>
                  <a:pt x="1655111" y="339945"/>
                </a:lnTo>
                <a:lnTo>
                  <a:pt x="1682843" y="375236"/>
                </a:lnTo>
                <a:lnTo>
                  <a:pt x="1708888" y="411863"/>
                </a:lnTo>
                <a:lnTo>
                  <a:pt x="1733186" y="449766"/>
                </a:lnTo>
                <a:lnTo>
                  <a:pt x="1755679" y="488888"/>
                </a:lnTo>
                <a:lnTo>
                  <a:pt x="1776309" y="529170"/>
                </a:lnTo>
                <a:lnTo>
                  <a:pt x="1795016" y="570553"/>
                </a:lnTo>
                <a:lnTo>
                  <a:pt x="1811741" y="612978"/>
                </a:lnTo>
                <a:lnTo>
                  <a:pt x="1826427" y="656387"/>
                </a:lnTo>
                <a:lnTo>
                  <a:pt x="1839015" y="700721"/>
                </a:lnTo>
                <a:lnTo>
                  <a:pt x="1849446" y="745921"/>
                </a:lnTo>
                <a:lnTo>
                  <a:pt x="1857660" y="791929"/>
                </a:lnTo>
                <a:lnTo>
                  <a:pt x="1863601" y="838686"/>
                </a:lnTo>
                <a:lnTo>
                  <a:pt x="1867208" y="886133"/>
                </a:lnTo>
                <a:lnTo>
                  <a:pt x="1868424" y="934212"/>
                </a:lnTo>
                <a:lnTo>
                  <a:pt x="1867208" y="982290"/>
                </a:lnTo>
                <a:lnTo>
                  <a:pt x="1863601" y="1029737"/>
                </a:lnTo>
                <a:lnTo>
                  <a:pt x="1857660" y="1076494"/>
                </a:lnTo>
                <a:lnTo>
                  <a:pt x="1849446" y="1122502"/>
                </a:lnTo>
                <a:lnTo>
                  <a:pt x="1839015" y="1167702"/>
                </a:lnTo>
                <a:lnTo>
                  <a:pt x="1826427" y="1212036"/>
                </a:lnTo>
                <a:lnTo>
                  <a:pt x="1811741" y="1255445"/>
                </a:lnTo>
                <a:lnTo>
                  <a:pt x="1795016" y="1297870"/>
                </a:lnTo>
                <a:lnTo>
                  <a:pt x="1776309" y="1339253"/>
                </a:lnTo>
                <a:lnTo>
                  <a:pt x="1755679" y="1379535"/>
                </a:lnTo>
                <a:lnTo>
                  <a:pt x="1733186" y="1418657"/>
                </a:lnTo>
                <a:lnTo>
                  <a:pt x="1708888" y="1456560"/>
                </a:lnTo>
                <a:lnTo>
                  <a:pt x="1682843" y="1493187"/>
                </a:lnTo>
                <a:lnTo>
                  <a:pt x="1655111" y="1528478"/>
                </a:lnTo>
                <a:lnTo>
                  <a:pt x="1625750" y="1562374"/>
                </a:lnTo>
                <a:lnTo>
                  <a:pt x="1594818" y="1594818"/>
                </a:lnTo>
                <a:lnTo>
                  <a:pt x="1562374" y="1625750"/>
                </a:lnTo>
                <a:lnTo>
                  <a:pt x="1528478" y="1655111"/>
                </a:lnTo>
                <a:lnTo>
                  <a:pt x="1493187" y="1682843"/>
                </a:lnTo>
                <a:lnTo>
                  <a:pt x="1456560" y="1708888"/>
                </a:lnTo>
                <a:lnTo>
                  <a:pt x="1418657" y="1733186"/>
                </a:lnTo>
                <a:lnTo>
                  <a:pt x="1379535" y="1755679"/>
                </a:lnTo>
                <a:lnTo>
                  <a:pt x="1339253" y="1776309"/>
                </a:lnTo>
                <a:lnTo>
                  <a:pt x="1297870" y="1795016"/>
                </a:lnTo>
                <a:lnTo>
                  <a:pt x="1255445" y="1811741"/>
                </a:lnTo>
                <a:lnTo>
                  <a:pt x="1212036" y="1826427"/>
                </a:lnTo>
                <a:lnTo>
                  <a:pt x="1167702" y="1839015"/>
                </a:lnTo>
                <a:lnTo>
                  <a:pt x="1122502" y="1849446"/>
                </a:lnTo>
                <a:lnTo>
                  <a:pt x="1076494" y="1857660"/>
                </a:lnTo>
                <a:lnTo>
                  <a:pt x="1029737" y="1863601"/>
                </a:lnTo>
                <a:lnTo>
                  <a:pt x="982290" y="1867208"/>
                </a:lnTo>
                <a:lnTo>
                  <a:pt x="934212" y="1868424"/>
                </a:lnTo>
                <a:lnTo>
                  <a:pt x="886133" y="1867208"/>
                </a:lnTo>
                <a:lnTo>
                  <a:pt x="838686" y="1863601"/>
                </a:lnTo>
                <a:lnTo>
                  <a:pt x="791929" y="1857660"/>
                </a:lnTo>
                <a:lnTo>
                  <a:pt x="745921" y="1849446"/>
                </a:lnTo>
                <a:lnTo>
                  <a:pt x="700721" y="1839015"/>
                </a:lnTo>
                <a:lnTo>
                  <a:pt x="656387" y="1826427"/>
                </a:lnTo>
                <a:lnTo>
                  <a:pt x="612978" y="1811741"/>
                </a:lnTo>
                <a:lnTo>
                  <a:pt x="570553" y="1795016"/>
                </a:lnTo>
                <a:lnTo>
                  <a:pt x="529170" y="1776309"/>
                </a:lnTo>
                <a:lnTo>
                  <a:pt x="488888" y="1755679"/>
                </a:lnTo>
                <a:lnTo>
                  <a:pt x="449766" y="1733186"/>
                </a:lnTo>
                <a:lnTo>
                  <a:pt x="411863" y="1708888"/>
                </a:lnTo>
                <a:lnTo>
                  <a:pt x="375236" y="1682843"/>
                </a:lnTo>
                <a:lnTo>
                  <a:pt x="339945" y="1655111"/>
                </a:lnTo>
                <a:lnTo>
                  <a:pt x="306049" y="1625750"/>
                </a:lnTo>
                <a:lnTo>
                  <a:pt x="273605" y="1594818"/>
                </a:lnTo>
                <a:lnTo>
                  <a:pt x="242673" y="1562374"/>
                </a:lnTo>
                <a:lnTo>
                  <a:pt x="213312" y="1528478"/>
                </a:lnTo>
                <a:lnTo>
                  <a:pt x="185580" y="1493187"/>
                </a:lnTo>
                <a:lnTo>
                  <a:pt x="159535" y="1456560"/>
                </a:lnTo>
                <a:lnTo>
                  <a:pt x="135237" y="1418657"/>
                </a:lnTo>
                <a:lnTo>
                  <a:pt x="112744" y="1379535"/>
                </a:lnTo>
                <a:lnTo>
                  <a:pt x="92114" y="1339253"/>
                </a:lnTo>
                <a:lnTo>
                  <a:pt x="73407" y="1297870"/>
                </a:lnTo>
                <a:lnTo>
                  <a:pt x="56682" y="1255445"/>
                </a:lnTo>
                <a:lnTo>
                  <a:pt x="41996" y="1212036"/>
                </a:lnTo>
                <a:lnTo>
                  <a:pt x="29408" y="1167702"/>
                </a:lnTo>
                <a:lnTo>
                  <a:pt x="18977" y="1122502"/>
                </a:lnTo>
                <a:lnTo>
                  <a:pt x="10763" y="1076494"/>
                </a:lnTo>
                <a:lnTo>
                  <a:pt x="4822" y="1029737"/>
                </a:lnTo>
                <a:lnTo>
                  <a:pt x="1215"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549908" y="3768852"/>
            <a:ext cx="600710" cy="527685"/>
          </a:xfrm>
          <a:custGeom>
            <a:avLst/>
            <a:gdLst/>
            <a:ahLst/>
            <a:cxnLst/>
            <a:rect l="l" t="t" r="r" b="b"/>
            <a:pathLst>
              <a:path w="600710" h="527685">
                <a:moveTo>
                  <a:pt x="600455" y="0"/>
                </a:moveTo>
                <a:lnTo>
                  <a:pt x="0" y="0"/>
                </a:lnTo>
                <a:lnTo>
                  <a:pt x="0" y="376300"/>
                </a:lnTo>
                <a:lnTo>
                  <a:pt x="74167" y="376300"/>
                </a:lnTo>
                <a:lnTo>
                  <a:pt x="74167" y="527304"/>
                </a:lnTo>
                <a:lnTo>
                  <a:pt x="166975" y="434340"/>
                </a:lnTo>
                <a:lnTo>
                  <a:pt x="111252" y="434340"/>
                </a:lnTo>
                <a:lnTo>
                  <a:pt x="111252" y="339090"/>
                </a:lnTo>
                <a:lnTo>
                  <a:pt x="37083" y="339090"/>
                </a:lnTo>
                <a:lnTo>
                  <a:pt x="37083" y="37211"/>
                </a:lnTo>
                <a:lnTo>
                  <a:pt x="600455" y="37211"/>
                </a:lnTo>
                <a:lnTo>
                  <a:pt x="600455" y="0"/>
                </a:lnTo>
                <a:close/>
              </a:path>
              <a:path w="600710" h="527685">
                <a:moveTo>
                  <a:pt x="600455" y="37211"/>
                </a:moveTo>
                <a:lnTo>
                  <a:pt x="563372" y="37211"/>
                </a:lnTo>
                <a:lnTo>
                  <a:pt x="563372" y="339090"/>
                </a:lnTo>
                <a:lnTo>
                  <a:pt x="206374" y="339090"/>
                </a:lnTo>
                <a:lnTo>
                  <a:pt x="197103" y="348488"/>
                </a:lnTo>
                <a:lnTo>
                  <a:pt x="111252" y="434340"/>
                </a:lnTo>
                <a:lnTo>
                  <a:pt x="166975" y="434340"/>
                </a:lnTo>
                <a:lnTo>
                  <a:pt x="224916" y="376300"/>
                </a:lnTo>
                <a:lnTo>
                  <a:pt x="600455" y="376300"/>
                </a:lnTo>
                <a:lnTo>
                  <a:pt x="600455" y="37211"/>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22240" y="4189095"/>
            <a:ext cx="122555" cy="0"/>
          </a:xfrm>
          <a:custGeom>
            <a:avLst/>
            <a:gdLst/>
            <a:ahLst/>
            <a:cxnLst/>
            <a:rect l="l" t="t" r="r" b="b"/>
            <a:pathLst>
              <a:path w="122554">
                <a:moveTo>
                  <a:pt x="0" y="0"/>
                </a:moveTo>
                <a:lnTo>
                  <a:pt x="122555"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22240" y="4126229"/>
            <a:ext cx="42545" cy="43180"/>
          </a:xfrm>
          <a:custGeom>
            <a:avLst/>
            <a:gdLst/>
            <a:ahLst/>
            <a:cxnLst/>
            <a:rect l="l" t="t" r="r" b="b"/>
            <a:pathLst>
              <a:path w="42545" h="43179">
                <a:moveTo>
                  <a:pt x="0" y="43180"/>
                </a:moveTo>
                <a:lnTo>
                  <a:pt x="42418" y="43180"/>
                </a:lnTo>
                <a:lnTo>
                  <a:pt x="42418" y="0"/>
                </a:lnTo>
                <a:lnTo>
                  <a:pt x="0" y="0"/>
                </a:lnTo>
                <a:lnTo>
                  <a:pt x="0" y="431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722240" y="4106545"/>
            <a:ext cx="325755" cy="0"/>
          </a:xfrm>
          <a:custGeom>
            <a:avLst/>
            <a:gdLst/>
            <a:ahLst/>
            <a:cxnLst/>
            <a:rect l="l" t="t" r="r" b="b"/>
            <a:pathLst>
              <a:path w="325754">
                <a:moveTo>
                  <a:pt x="0" y="0"/>
                </a:moveTo>
                <a:lnTo>
                  <a:pt x="325247"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027485" y="3804920"/>
            <a:ext cx="0" cy="281940"/>
          </a:xfrm>
          <a:custGeom>
            <a:avLst/>
            <a:gdLst/>
            <a:ahLst/>
            <a:cxnLst/>
            <a:rect l="l" t="t" r="r" b="b"/>
            <a:pathLst>
              <a:path h="281939">
                <a:moveTo>
                  <a:pt x="0" y="0"/>
                </a:moveTo>
                <a:lnTo>
                  <a:pt x="0" y="281939"/>
                </a:lnTo>
              </a:path>
            </a:pathLst>
          </a:custGeom>
          <a:ln w="40004">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439411" y="3804920"/>
            <a:ext cx="40005" cy="39370"/>
          </a:xfrm>
          <a:custGeom>
            <a:avLst/>
            <a:gdLst/>
            <a:ahLst/>
            <a:cxnLst/>
            <a:rect l="l" t="t" r="r" b="b"/>
            <a:pathLst>
              <a:path w="40004" h="39370">
                <a:moveTo>
                  <a:pt x="0" y="39369"/>
                </a:moveTo>
                <a:lnTo>
                  <a:pt x="40004" y="39369"/>
                </a:lnTo>
                <a:lnTo>
                  <a:pt x="40004" y="0"/>
                </a:lnTo>
                <a:lnTo>
                  <a:pt x="0" y="0"/>
                </a:lnTo>
                <a:lnTo>
                  <a:pt x="0" y="39369"/>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439411" y="3784600"/>
            <a:ext cx="608330" cy="0"/>
          </a:xfrm>
          <a:custGeom>
            <a:avLst/>
            <a:gdLst/>
            <a:ahLst/>
            <a:cxnLst/>
            <a:rect l="l" t="t" r="r" b="b"/>
            <a:pathLst>
              <a:path w="608329">
                <a:moveTo>
                  <a:pt x="0" y="0"/>
                </a:moveTo>
                <a:lnTo>
                  <a:pt x="608076" y="0"/>
                </a:lnTo>
              </a:path>
            </a:pathLst>
          </a:custGeom>
          <a:ln w="40640">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657377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7251192" y="3669791"/>
            <a:ext cx="512445" cy="599440"/>
          </a:xfrm>
          <a:custGeom>
            <a:avLst/>
            <a:gdLst/>
            <a:ahLst/>
            <a:cxnLst/>
            <a:rect l="l" t="t" r="r" b="b"/>
            <a:pathLst>
              <a:path w="512445" h="599439">
                <a:moveTo>
                  <a:pt x="427608" y="0"/>
                </a:moveTo>
                <a:lnTo>
                  <a:pt x="0" y="0"/>
                </a:lnTo>
                <a:lnTo>
                  <a:pt x="0" y="598931"/>
                </a:lnTo>
                <a:lnTo>
                  <a:pt x="427608" y="598931"/>
                </a:lnTo>
                <a:lnTo>
                  <a:pt x="483799" y="556767"/>
                </a:lnTo>
                <a:lnTo>
                  <a:pt x="42290" y="556767"/>
                </a:lnTo>
                <a:lnTo>
                  <a:pt x="42290" y="321944"/>
                </a:lnTo>
                <a:lnTo>
                  <a:pt x="427608" y="321944"/>
                </a:lnTo>
                <a:lnTo>
                  <a:pt x="427608" y="276986"/>
                </a:lnTo>
                <a:lnTo>
                  <a:pt x="42290" y="276986"/>
                </a:lnTo>
                <a:lnTo>
                  <a:pt x="42290" y="42163"/>
                </a:lnTo>
                <a:lnTo>
                  <a:pt x="483799" y="42163"/>
                </a:lnTo>
                <a:lnTo>
                  <a:pt x="427608" y="0"/>
                </a:lnTo>
                <a:close/>
              </a:path>
              <a:path w="512445" h="599439">
                <a:moveTo>
                  <a:pt x="427608" y="321944"/>
                </a:moveTo>
                <a:lnTo>
                  <a:pt x="385317" y="321944"/>
                </a:lnTo>
                <a:lnTo>
                  <a:pt x="385317" y="556767"/>
                </a:lnTo>
                <a:lnTo>
                  <a:pt x="483799" y="556767"/>
                </a:lnTo>
                <a:lnTo>
                  <a:pt x="498016" y="546099"/>
                </a:lnTo>
                <a:lnTo>
                  <a:pt x="427608" y="546099"/>
                </a:lnTo>
                <a:lnTo>
                  <a:pt x="427608" y="321944"/>
                </a:lnTo>
                <a:close/>
              </a:path>
              <a:path w="512445" h="599439">
                <a:moveTo>
                  <a:pt x="498016" y="52831"/>
                </a:moveTo>
                <a:lnTo>
                  <a:pt x="427608" y="52831"/>
                </a:lnTo>
                <a:lnTo>
                  <a:pt x="469773" y="84454"/>
                </a:lnTo>
                <a:lnTo>
                  <a:pt x="469773" y="514476"/>
                </a:lnTo>
                <a:lnTo>
                  <a:pt x="427608" y="546099"/>
                </a:lnTo>
                <a:lnTo>
                  <a:pt x="498016" y="546099"/>
                </a:lnTo>
                <a:lnTo>
                  <a:pt x="512063" y="535558"/>
                </a:lnTo>
                <a:lnTo>
                  <a:pt x="512063" y="63372"/>
                </a:lnTo>
                <a:lnTo>
                  <a:pt x="498016" y="52831"/>
                </a:lnTo>
                <a:close/>
              </a:path>
              <a:path w="512445" h="599439">
                <a:moveTo>
                  <a:pt x="483799" y="42163"/>
                </a:moveTo>
                <a:lnTo>
                  <a:pt x="385317" y="42163"/>
                </a:lnTo>
                <a:lnTo>
                  <a:pt x="385317" y="276986"/>
                </a:lnTo>
                <a:lnTo>
                  <a:pt x="427608" y="276986"/>
                </a:lnTo>
                <a:lnTo>
                  <a:pt x="427608" y="52831"/>
                </a:lnTo>
                <a:lnTo>
                  <a:pt x="498016" y="52831"/>
                </a:lnTo>
                <a:lnTo>
                  <a:pt x="483799" y="42163"/>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7377683" y="4054602"/>
            <a:ext cx="170815" cy="0"/>
          </a:xfrm>
          <a:custGeom>
            <a:avLst/>
            <a:gdLst/>
            <a:ahLst/>
            <a:cxnLst/>
            <a:rect l="l" t="t" r="r" b="b"/>
            <a:pathLst>
              <a:path w="170815">
                <a:moveTo>
                  <a:pt x="0" y="0"/>
                </a:moveTo>
                <a:lnTo>
                  <a:pt x="170688"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3776471"/>
            <a:ext cx="170815" cy="0"/>
          </a:xfrm>
          <a:custGeom>
            <a:avLst/>
            <a:gdLst/>
            <a:ahLst/>
            <a:cxnLst/>
            <a:rect l="l" t="t" r="r" b="b"/>
            <a:pathLst>
              <a:path w="170815">
                <a:moveTo>
                  <a:pt x="0" y="0"/>
                </a:moveTo>
                <a:lnTo>
                  <a:pt x="170688" y="0"/>
                </a:lnTo>
              </a:path>
            </a:pathLst>
          </a:custGeom>
          <a:ln w="4571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37793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0158983" y="3864102"/>
            <a:ext cx="104139" cy="0"/>
          </a:xfrm>
          <a:custGeom>
            <a:avLst/>
            <a:gdLst/>
            <a:ahLst/>
            <a:cxnLst/>
            <a:rect l="l" t="t" r="r" b="b"/>
            <a:pathLst>
              <a:path w="104140">
                <a:moveTo>
                  <a:pt x="0" y="0"/>
                </a:moveTo>
                <a:lnTo>
                  <a:pt x="10363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0158983" y="3990594"/>
            <a:ext cx="187960" cy="0"/>
          </a:xfrm>
          <a:custGeom>
            <a:avLst/>
            <a:gdLst/>
            <a:ahLst/>
            <a:cxnLst/>
            <a:rect l="l" t="t" r="r" b="b"/>
            <a:pathLst>
              <a:path w="187959">
                <a:moveTo>
                  <a:pt x="0" y="0"/>
                </a:moveTo>
                <a:lnTo>
                  <a:pt x="18745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10158983" y="4114038"/>
            <a:ext cx="123825" cy="0"/>
          </a:xfrm>
          <a:custGeom>
            <a:avLst/>
            <a:gdLst/>
            <a:ahLst/>
            <a:cxnLst/>
            <a:rect l="l" t="t" r="r" b="b"/>
            <a:pathLst>
              <a:path w="123825">
                <a:moveTo>
                  <a:pt x="0" y="0"/>
                </a:moveTo>
                <a:lnTo>
                  <a:pt x="123444"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0555223" y="3861308"/>
            <a:ext cx="40005" cy="43180"/>
          </a:xfrm>
          <a:custGeom>
            <a:avLst/>
            <a:gdLst/>
            <a:ahLst/>
            <a:cxnLst/>
            <a:rect l="l" t="t" r="r" b="b"/>
            <a:pathLst>
              <a:path w="40004" h="43179">
                <a:moveTo>
                  <a:pt x="20510" y="0"/>
                </a:moveTo>
                <a:lnTo>
                  <a:pt x="12795" y="1905"/>
                </a:lnTo>
                <a:lnTo>
                  <a:pt x="5079" y="7620"/>
                </a:lnTo>
                <a:lnTo>
                  <a:pt x="0" y="12700"/>
                </a:lnTo>
                <a:lnTo>
                  <a:pt x="25653" y="43180"/>
                </a:lnTo>
                <a:lnTo>
                  <a:pt x="35941" y="38100"/>
                </a:lnTo>
                <a:lnTo>
                  <a:pt x="38869" y="30480"/>
                </a:lnTo>
                <a:lnTo>
                  <a:pt x="39846" y="22860"/>
                </a:lnTo>
                <a:lnTo>
                  <a:pt x="38869" y="15240"/>
                </a:lnTo>
                <a:lnTo>
                  <a:pt x="35941" y="7620"/>
                </a:lnTo>
                <a:lnTo>
                  <a:pt x="28225" y="1905"/>
                </a:lnTo>
                <a:lnTo>
                  <a:pt x="20510"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0073640" y="3697223"/>
            <a:ext cx="481965" cy="562610"/>
          </a:xfrm>
          <a:custGeom>
            <a:avLst/>
            <a:gdLst/>
            <a:ahLst/>
            <a:cxnLst/>
            <a:rect l="l" t="t" r="r" b="b"/>
            <a:pathLst>
              <a:path w="481965" h="562610">
                <a:moveTo>
                  <a:pt x="272923" y="0"/>
                </a:moveTo>
                <a:lnTo>
                  <a:pt x="0" y="0"/>
                </a:lnTo>
                <a:lnTo>
                  <a:pt x="0" y="562356"/>
                </a:lnTo>
                <a:lnTo>
                  <a:pt x="417194" y="562356"/>
                </a:lnTo>
                <a:lnTo>
                  <a:pt x="417194" y="521207"/>
                </a:lnTo>
                <a:lnTo>
                  <a:pt x="43814" y="521207"/>
                </a:lnTo>
                <a:lnTo>
                  <a:pt x="43814" y="41148"/>
                </a:lnTo>
                <a:lnTo>
                  <a:pt x="313499" y="41148"/>
                </a:lnTo>
                <a:lnTo>
                  <a:pt x="272923" y="0"/>
                </a:lnTo>
                <a:close/>
              </a:path>
              <a:path w="481965" h="562610">
                <a:moveTo>
                  <a:pt x="417194" y="344043"/>
                </a:moveTo>
                <a:lnTo>
                  <a:pt x="376046" y="344043"/>
                </a:lnTo>
                <a:lnTo>
                  <a:pt x="376046" y="521207"/>
                </a:lnTo>
                <a:lnTo>
                  <a:pt x="417194" y="521207"/>
                </a:lnTo>
                <a:lnTo>
                  <a:pt x="417194" y="344043"/>
                </a:lnTo>
                <a:close/>
              </a:path>
              <a:path w="481965" h="562610">
                <a:moveTo>
                  <a:pt x="313499" y="41148"/>
                </a:moveTo>
                <a:lnTo>
                  <a:pt x="229234" y="41148"/>
                </a:lnTo>
                <a:lnTo>
                  <a:pt x="229234" y="187451"/>
                </a:lnTo>
                <a:lnTo>
                  <a:pt x="376046" y="187451"/>
                </a:lnTo>
                <a:lnTo>
                  <a:pt x="376046" y="282448"/>
                </a:lnTo>
                <a:lnTo>
                  <a:pt x="252349" y="405764"/>
                </a:lnTo>
                <a:lnTo>
                  <a:pt x="252349" y="436499"/>
                </a:lnTo>
                <a:lnTo>
                  <a:pt x="278129" y="436499"/>
                </a:lnTo>
                <a:lnTo>
                  <a:pt x="376046" y="344043"/>
                </a:lnTo>
                <a:lnTo>
                  <a:pt x="417194" y="344043"/>
                </a:lnTo>
                <a:lnTo>
                  <a:pt x="417194" y="303021"/>
                </a:lnTo>
                <a:lnTo>
                  <a:pt x="481583" y="238759"/>
                </a:lnTo>
                <a:lnTo>
                  <a:pt x="417194" y="238759"/>
                </a:lnTo>
                <a:lnTo>
                  <a:pt x="417194" y="146303"/>
                </a:lnTo>
                <a:lnTo>
                  <a:pt x="272923" y="146303"/>
                </a:lnTo>
                <a:lnTo>
                  <a:pt x="272923" y="56514"/>
                </a:lnTo>
                <a:lnTo>
                  <a:pt x="328653" y="56514"/>
                </a:lnTo>
                <a:lnTo>
                  <a:pt x="313499" y="41148"/>
                </a:lnTo>
                <a:close/>
              </a:path>
              <a:path w="481965" h="562610">
                <a:moveTo>
                  <a:pt x="450723" y="208025"/>
                </a:moveTo>
                <a:lnTo>
                  <a:pt x="417194" y="238759"/>
                </a:lnTo>
                <a:lnTo>
                  <a:pt x="481583" y="238759"/>
                </a:lnTo>
                <a:lnTo>
                  <a:pt x="450723" y="208025"/>
                </a:lnTo>
                <a:close/>
              </a:path>
              <a:path w="481965" h="562610">
                <a:moveTo>
                  <a:pt x="328653" y="56514"/>
                </a:moveTo>
                <a:lnTo>
                  <a:pt x="272923" y="56514"/>
                </a:lnTo>
                <a:lnTo>
                  <a:pt x="355345" y="146303"/>
                </a:lnTo>
                <a:lnTo>
                  <a:pt x="417194" y="146303"/>
                </a:lnTo>
                <a:lnTo>
                  <a:pt x="328653" y="56514"/>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28331" y="5694794"/>
            <a:ext cx="1840522" cy="12037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246835" y="5903582"/>
            <a:ext cx="1189278" cy="14964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914013" y="5694794"/>
            <a:ext cx="1657731" cy="14964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940290" y="5904179"/>
            <a:ext cx="1612276" cy="149047"/>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6471539" y="5695391"/>
            <a:ext cx="2068957" cy="149123"/>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6855586" y="5904179"/>
            <a:ext cx="1306424" cy="14904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9389871" y="5695391"/>
            <a:ext cx="1834133" cy="14904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492488" y="5904179"/>
            <a:ext cx="1638045" cy="11977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67083" y="5216016"/>
            <a:ext cx="1361560" cy="13868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4058284" y="5216016"/>
            <a:ext cx="1367349" cy="171830"/>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6938264" y="5217159"/>
            <a:ext cx="1130172" cy="17094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9468357" y="5216778"/>
            <a:ext cx="1678880" cy="171068"/>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a:spLocks noGrp="1"/>
          </p:cNvSpPr>
          <p:nvPr>
            <p:ph type="title"/>
          </p:nvPr>
        </p:nvSpPr>
        <p:spPr>
          <a:xfrm>
            <a:off x="263905" y="123868"/>
            <a:ext cx="11691113" cy="1244571"/>
          </a:xfrm>
          <a:prstGeom prst="rect">
            <a:avLst/>
          </a:prstGeom>
        </p:spPr>
        <p:txBody>
          <a:bodyPr vert="horz" wrap="square" lIns="0" tIns="13335" rIns="0" bIns="0" rtlCol="0">
            <a:spAutoFit/>
          </a:bodyPr>
          <a:lstStyle/>
          <a:p>
            <a:pPr marL="12700">
              <a:lnSpc>
                <a:spcPct val="100000"/>
              </a:lnSpc>
              <a:spcBef>
                <a:spcPts val="105"/>
              </a:spcBef>
            </a:pPr>
            <a:r>
              <a:rPr lang="en-GB" spc="125" dirty="0"/>
              <a:t>What is</a:t>
            </a:r>
            <a:r>
              <a:rPr spc="-220" dirty="0"/>
              <a:t> </a:t>
            </a:r>
            <a:r>
              <a:rPr lang="en-GB" spc="-520" dirty="0"/>
              <a:t>Power Automate</a:t>
            </a:r>
            <a:r>
              <a:rPr spc="-520" dirty="0"/>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48436" y="2496311"/>
            <a:ext cx="7726765" cy="3895344"/>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3801299" y="1457701"/>
            <a:ext cx="4257040" cy="19291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4842509" y="1695068"/>
            <a:ext cx="2505710" cy="294640"/>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750" b="0" i="0" u="heavy" strike="noStrike" kern="1200" cap="none" spc="-15" normalizeH="0" baseline="0" noProof="0" dirty="0">
                <a:ln>
                  <a:noFill/>
                </a:ln>
                <a:solidFill>
                  <a:srgbClr val="0462C1"/>
                </a:solidFill>
                <a:effectLst/>
                <a:uLnTx/>
                <a:uFill>
                  <a:solidFill>
                    <a:srgbClr val="0462C1"/>
                  </a:solidFill>
                </a:uFill>
                <a:latin typeface="Arial"/>
                <a:ea typeface="+mn-ea"/>
                <a:cs typeface="Arial"/>
                <a:hlinkClick r:id="rId4"/>
              </a:rPr>
              <a:t>https://flow.microsoft.com</a:t>
            </a:r>
            <a:endParaRPr kumimoji="0" sz="1750" b="0" i="0" u="none" strike="noStrike" kern="1200" cap="none" spc="0" normalizeH="0" baseline="0" noProof="0">
              <a:ln>
                <a:noFill/>
              </a:ln>
              <a:solidFill>
                <a:prstClr val="black"/>
              </a:solidFill>
              <a:effectLst/>
              <a:uLnTx/>
              <a:uFillTx/>
              <a:latin typeface="Arial"/>
              <a:ea typeface="+mn-ea"/>
              <a:cs typeface="Arial"/>
            </a:endParaRPr>
          </a:p>
        </p:txBody>
      </p:sp>
      <p:sp>
        <p:nvSpPr>
          <p:cNvPr id="5" name="object 5"/>
          <p:cNvSpPr txBox="1"/>
          <p:nvPr/>
        </p:nvSpPr>
        <p:spPr>
          <a:xfrm>
            <a:off x="9985629" y="6293916"/>
            <a:ext cx="130492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85" normalizeH="0" baseline="0" noProof="0" dirty="0">
                <a:ln>
                  <a:noFill/>
                </a:ln>
                <a:solidFill>
                  <a:srgbClr val="D0CECE"/>
                </a:solidFill>
                <a:effectLst/>
                <a:uLnTx/>
                <a:uFillTx/>
                <a:latin typeface="Arial"/>
                <a:ea typeface="+mn-ea"/>
                <a:cs typeface="Arial"/>
              </a:rPr>
              <a:t>Source:</a:t>
            </a:r>
            <a:r>
              <a:rPr kumimoji="0" sz="1400" b="0" i="0" u="none" strike="noStrike" kern="1200" cap="none" spc="-150" normalizeH="0" baseline="0" noProof="0" dirty="0">
                <a:ln>
                  <a:noFill/>
                </a:ln>
                <a:solidFill>
                  <a:srgbClr val="D0CECE"/>
                </a:solidFill>
                <a:effectLst/>
                <a:uLnTx/>
                <a:uFillTx/>
                <a:latin typeface="Arial"/>
                <a:ea typeface="+mn-ea"/>
                <a:cs typeface="Arial"/>
              </a:rPr>
              <a:t> </a:t>
            </a:r>
            <a:r>
              <a:rPr kumimoji="0" sz="1400" b="0" i="0" u="none" strike="noStrike" kern="1200" cap="none" spc="-20" normalizeH="0" baseline="0" noProof="0" dirty="0">
                <a:ln>
                  <a:noFill/>
                </a:ln>
                <a:solidFill>
                  <a:srgbClr val="D0CECE"/>
                </a:solidFill>
                <a:effectLst/>
                <a:uLnTx/>
                <a:uFillTx/>
                <a:latin typeface="Arial"/>
                <a:ea typeface="+mn-ea"/>
                <a:cs typeface="Arial"/>
              </a:rPr>
              <a:t>Microsoft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6" name="object 6"/>
          <p:cNvSpPr txBox="1"/>
          <p:nvPr/>
        </p:nvSpPr>
        <p:spPr>
          <a:xfrm>
            <a:off x="500887" y="153365"/>
            <a:ext cx="6600825" cy="844462"/>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5400" b="0" i="0" u="none" strike="noStrike" kern="1200" cap="none" spc="-50" normalizeH="0" baseline="0" noProof="0" dirty="0">
                <a:ln w="3175">
                  <a:noFill/>
                </a:ln>
                <a:solidFill>
                  <a:srgbClr val="4F81BD"/>
                </a:solidFill>
                <a:effectLst/>
                <a:uLnTx/>
                <a:uFillTx/>
                <a:latin typeface="Calibri"/>
                <a:ea typeface="+mn-ea"/>
                <a:cs typeface="Segoe UI" pitchFamily="34" charset="0"/>
              </a:rPr>
              <a:t>GET STARTED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4" y="366140"/>
            <a:ext cx="11810995" cy="629018"/>
          </a:xfrm>
          <a:prstGeom prst="rect">
            <a:avLst/>
          </a:prstGeom>
        </p:spPr>
        <p:txBody>
          <a:bodyPr vert="horz" wrap="square" lIns="0" tIns="13335" rIns="0" bIns="0" rtlCol="0">
            <a:spAutoFit/>
          </a:bodyPr>
          <a:lstStyle/>
          <a:p>
            <a:pPr marL="12700">
              <a:lnSpc>
                <a:spcPct val="100000"/>
              </a:lnSpc>
              <a:spcBef>
                <a:spcPts val="105"/>
              </a:spcBef>
            </a:pPr>
            <a:r>
              <a:rPr sz="4000" kern="1200" spc="-50" dirty="0">
                <a:ln w="3175">
                  <a:noFill/>
                </a:ln>
                <a:solidFill>
                  <a:schemeClr val="accent1"/>
                </a:solidFill>
                <a:latin typeface="+mj-lt"/>
                <a:ea typeface="+mn-ea"/>
                <a:cs typeface="Segoe UI" pitchFamily="34" charset="0"/>
              </a:rPr>
              <a:t>Build your own flows in an easy to use visual designer</a:t>
            </a:r>
          </a:p>
        </p:txBody>
      </p:sp>
      <p:sp>
        <p:nvSpPr>
          <p:cNvPr id="3" name="object 3"/>
          <p:cNvSpPr txBox="1"/>
          <p:nvPr/>
        </p:nvSpPr>
        <p:spPr>
          <a:xfrm>
            <a:off x="707847" y="1405585"/>
            <a:ext cx="3736340" cy="473848"/>
          </a:xfrm>
          <a:prstGeom prst="rect">
            <a:avLst/>
          </a:prstGeom>
        </p:spPr>
        <p:txBody>
          <a:bodyPr vert="horz" wrap="square" lIns="0" tIns="12065" rIns="0" bIns="0" rtlCol="0">
            <a:spAutoFit/>
          </a:bodyPr>
          <a:lstStyle/>
          <a:p>
            <a:pPr marL="12700" marR="0" lvl="0" indent="0" algn="l"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Sending an Exchange email when a new file</a:t>
            </a:r>
          </a:p>
          <a:p>
            <a:pPr marL="12700" marR="0" lvl="0" indent="0" algn="l"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is added in Dropbox</a:t>
            </a:r>
          </a:p>
        </p:txBody>
      </p:sp>
      <p:sp>
        <p:nvSpPr>
          <p:cNvPr id="4" name="object 4"/>
          <p:cNvSpPr txBox="1"/>
          <p:nvPr/>
        </p:nvSpPr>
        <p:spPr>
          <a:xfrm>
            <a:off x="1103782" y="4351401"/>
            <a:ext cx="3066415"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O365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Build  email  Subject and Body</a:t>
            </a:r>
          </a:p>
        </p:txBody>
      </p:sp>
      <p:sp>
        <p:nvSpPr>
          <p:cNvPr id="5" name="object 5"/>
          <p:cNvSpPr/>
          <p:nvPr/>
        </p:nvSpPr>
        <p:spPr>
          <a:xfrm>
            <a:off x="4260596" y="4474464"/>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260596" y="3718940"/>
            <a:ext cx="595630" cy="898525"/>
          </a:xfrm>
          <a:custGeom>
            <a:avLst/>
            <a:gdLst/>
            <a:ahLst/>
            <a:cxnLst/>
            <a:rect l="l" t="t" r="r" b="b"/>
            <a:pathLst>
              <a:path w="595629" h="898525">
                <a:moveTo>
                  <a:pt x="0" y="898397"/>
                </a:moveTo>
                <a:lnTo>
                  <a:pt x="265938" y="711834"/>
                </a:lnTo>
                <a:lnTo>
                  <a:pt x="595249"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8479281" y="3543427"/>
            <a:ext cx="2480310" cy="75692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Choose to include properties  from previous step (Dropbox  file) to improve relevance</a:t>
            </a:r>
          </a:p>
        </p:txBody>
      </p:sp>
      <p:sp>
        <p:nvSpPr>
          <p:cNvPr id="8" name="object 8"/>
          <p:cNvSpPr/>
          <p:nvPr/>
        </p:nvSpPr>
        <p:spPr>
          <a:xfrm>
            <a:off x="8381745" y="36255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7303516" y="4326128"/>
            <a:ext cx="1078230" cy="28575"/>
          </a:xfrm>
          <a:custGeom>
            <a:avLst/>
            <a:gdLst/>
            <a:ahLst/>
            <a:cxnLst/>
            <a:rect l="l" t="t" r="r" b="b"/>
            <a:pathLst>
              <a:path w="1078229" h="28575">
                <a:moveTo>
                  <a:pt x="1078229" y="0"/>
                </a:moveTo>
                <a:lnTo>
                  <a:pt x="38607" y="22987"/>
                </a:lnTo>
                <a:lnTo>
                  <a:pt x="0" y="28575"/>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8482965" y="52638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7290561" y="5594400"/>
            <a:ext cx="1192530" cy="370205"/>
          </a:xfrm>
          <a:custGeom>
            <a:avLst/>
            <a:gdLst/>
            <a:ahLst/>
            <a:cxnLst/>
            <a:rect l="l" t="t" r="r" b="b"/>
            <a:pathLst>
              <a:path w="1192529" h="370204">
                <a:moveTo>
                  <a:pt x="1192403" y="369989"/>
                </a:moveTo>
                <a:lnTo>
                  <a:pt x="743839" y="368693"/>
                </a:lnTo>
                <a:lnTo>
                  <a:pt x="0" y="0"/>
                </a:lnTo>
              </a:path>
            </a:pathLst>
          </a:custGeom>
          <a:ln w="9143">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945379" y="3118104"/>
            <a:ext cx="2289048" cy="313182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003291" y="6021323"/>
            <a:ext cx="1057910" cy="152400"/>
          </a:xfrm>
          <a:custGeom>
            <a:avLst/>
            <a:gdLst/>
            <a:ahLst/>
            <a:cxnLst/>
            <a:rect l="l" t="t" r="r" b="b"/>
            <a:pathLst>
              <a:path w="1057910" h="152400">
                <a:moveTo>
                  <a:pt x="0" y="152399"/>
                </a:moveTo>
                <a:lnTo>
                  <a:pt x="1057656" y="152399"/>
                </a:lnTo>
                <a:lnTo>
                  <a:pt x="1057656" y="0"/>
                </a:lnTo>
                <a:lnTo>
                  <a:pt x="0" y="0"/>
                </a:lnTo>
                <a:lnTo>
                  <a:pt x="0" y="152399"/>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ln w="9144">
            <a:solidFill>
              <a:srgbClr val="E4E4E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003291" y="6038494"/>
            <a:ext cx="1492250" cy="116839"/>
          </a:xfrm>
          <a:prstGeom prst="rect">
            <a:avLst/>
          </a:prstGeom>
        </p:spPr>
        <p:txBody>
          <a:bodyPr vert="horz" wrap="square" lIns="0" tIns="12700" rIns="0" bIns="0" rtlCol="0">
            <a:spAutoFit/>
          </a:bodyPr>
          <a:lstStyle/>
          <a:p>
            <a:pPr marL="8509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35" normalizeH="0" baseline="0" noProof="0" dirty="0">
                <a:ln>
                  <a:noFill/>
                </a:ln>
                <a:solidFill>
                  <a:srgbClr val="A6A6A6"/>
                </a:solidFill>
                <a:effectLst/>
                <a:uLnTx/>
                <a:uFillTx/>
                <a:latin typeface="Arial"/>
                <a:ea typeface="+mn-ea"/>
                <a:cs typeface="Arial"/>
              </a:rPr>
              <a:t>Connected </a:t>
            </a:r>
            <a:r>
              <a:rPr kumimoji="0" sz="600" b="0" i="0" u="none" strike="noStrike" kern="1200" cap="none" spc="5" normalizeH="0" baseline="0" noProof="0" dirty="0">
                <a:ln>
                  <a:noFill/>
                </a:ln>
                <a:solidFill>
                  <a:srgbClr val="A6A6A6"/>
                </a:solidFill>
                <a:effectLst/>
                <a:uLnTx/>
                <a:uFillTx/>
                <a:latin typeface="Arial"/>
                <a:ea typeface="+mn-ea"/>
                <a:cs typeface="Arial"/>
              </a:rPr>
              <a:t>to</a:t>
            </a:r>
            <a:r>
              <a:rPr kumimoji="0" sz="600" b="0" i="0" u="none" strike="noStrike" kern="1200" cap="none" spc="-50" normalizeH="0" baseline="0" noProof="0" dirty="0">
                <a:ln>
                  <a:noFill/>
                </a:ln>
                <a:solidFill>
                  <a:srgbClr val="A6A6A6"/>
                </a:solidFill>
                <a:effectLst/>
                <a:uLnTx/>
                <a:uFillTx/>
                <a:latin typeface="Arial"/>
                <a:ea typeface="+mn-ea"/>
                <a:cs typeface="Arial"/>
              </a:rPr>
              <a:t> </a:t>
            </a:r>
            <a:r>
              <a:rPr kumimoji="0" sz="600" b="0" i="0" u="none" strike="noStrike" kern="1200" cap="none" spc="-30" normalizeH="0" baseline="0" noProof="0" dirty="0">
                <a:ln>
                  <a:noFill/>
                </a:ln>
                <a:solidFill>
                  <a:srgbClr val="A6A6A6"/>
                </a:solidFill>
                <a:effectLst/>
                <a:uLnTx/>
                <a:uFillTx/>
                <a:latin typeface="Arial"/>
                <a:ea typeface="+mn-ea"/>
                <a:cs typeface="Arial"/>
                <a:hlinkClick r:id="rId3"/>
              </a:rPr>
              <a:t>johnsharp@contoso.com</a:t>
            </a:r>
            <a:endParaRPr kumimoji="0" sz="600" b="0" i="0" u="none" strike="noStrike" kern="1200" cap="none" spc="0" normalizeH="0" baseline="0" noProof="0">
              <a:ln>
                <a:noFill/>
              </a:ln>
              <a:solidFill>
                <a:prstClr val="black"/>
              </a:solidFill>
              <a:effectLst/>
              <a:uLnTx/>
              <a:uFillTx/>
              <a:latin typeface="Arial"/>
              <a:ea typeface="+mn-ea"/>
              <a:cs typeface="Arial"/>
            </a:endParaRPr>
          </a:p>
        </p:txBody>
      </p:sp>
      <p:sp>
        <p:nvSpPr>
          <p:cNvPr id="17" name="object 17"/>
          <p:cNvSpPr txBox="1"/>
          <p:nvPr/>
        </p:nvSpPr>
        <p:spPr>
          <a:xfrm>
            <a:off x="826414" y="2523236"/>
            <a:ext cx="3342640"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Dropbox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Select  folder to monitor</a:t>
            </a:r>
          </a:p>
        </p:txBody>
      </p:sp>
      <p:sp>
        <p:nvSpPr>
          <p:cNvPr id="18" name="object 18"/>
          <p:cNvSpPr/>
          <p:nvPr/>
        </p:nvSpPr>
        <p:spPr>
          <a:xfrm>
            <a:off x="4262120" y="2647188"/>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62120" y="2340610"/>
            <a:ext cx="572135" cy="449580"/>
          </a:xfrm>
          <a:custGeom>
            <a:avLst/>
            <a:gdLst/>
            <a:ahLst/>
            <a:cxnLst/>
            <a:rect l="l" t="t" r="r" b="b"/>
            <a:pathLst>
              <a:path w="572135" h="449580">
                <a:moveTo>
                  <a:pt x="0" y="449452"/>
                </a:moveTo>
                <a:lnTo>
                  <a:pt x="302005" y="250698"/>
                </a:lnTo>
                <a:lnTo>
                  <a:pt x="571753"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972811" y="1735835"/>
            <a:ext cx="2238756" cy="121158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68240" y="1731264"/>
            <a:ext cx="2247900" cy="1221105"/>
          </a:xfrm>
          <a:custGeom>
            <a:avLst/>
            <a:gdLst/>
            <a:ahLst/>
            <a:cxnLst/>
            <a:rect l="l" t="t" r="r" b="b"/>
            <a:pathLst>
              <a:path w="2247900" h="1221105">
                <a:moveTo>
                  <a:pt x="0" y="1220724"/>
                </a:moveTo>
                <a:lnTo>
                  <a:pt x="2247900" y="1220724"/>
                </a:lnTo>
                <a:lnTo>
                  <a:pt x="2247900" y="0"/>
                </a:lnTo>
                <a:lnTo>
                  <a:pt x="0" y="0"/>
                </a:lnTo>
                <a:lnTo>
                  <a:pt x="0" y="1220724"/>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6958583" y="2356104"/>
            <a:ext cx="1751076" cy="832103"/>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6954011" y="2351532"/>
            <a:ext cx="1760220" cy="841375"/>
          </a:xfrm>
          <a:custGeom>
            <a:avLst/>
            <a:gdLst/>
            <a:ahLst/>
            <a:cxnLst/>
            <a:rect l="l" t="t" r="r" b="b"/>
            <a:pathLst>
              <a:path w="1760220" h="841375">
                <a:moveTo>
                  <a:pt x="0" y="841248"/>
                </a:moveTo>
                <a:lnTo>
                  <a:pt x="1760220" y="841248"/>
                </a:lnTo>
                <a:lnTo>
                  <a:pt x="1760220" y="0"/>
                </a:lnTo>
                <a:lnTo>
                  <a:pt x="0" y="0"/>
                </a:lnTo>
                <a:lnTo>
                  <a:pt x="0" y="841248"/>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txBox="1"/>
          <p:nvPr/>
        </p:nvSpPr>
        <p:spPr>
          <a:xfrm>
            <a:off x="5099303" y="2377439"/>
            <a:ext cx="722630" cy="201295"/>
          </a:xfrm>
          <a:prstGeom prst="rect">
            <a:avLst/>
          </a:prstGeom>
          <a:solidFill>
            <a:srgbClr val="FFFFFF"/>
          </a:solidFill>
        </p:spPr>
        <p:txBody>
          <a:bodyPr vert="horz" wrap="square" lIns="0" tIns="43815" rIns="0" bIns="0" rtlCol="0">
            <a:spAutoFit/>
          </a:bodyPr>
          <a:lstStyle/>
          <a:p>
            <a:pPr marL="91440" marR="0" lvl="0" indent="0" algn="l" defTabSz="914400" rtl="0" eaLnBrk="1" fontAlgn="auto" latinLnBrk="0" hangingPunct="1">
              <a:lnSpc>
                <a:spcPct val="100000"/>
              </a:lnSpc>
              <a:spcBef>
                <a:spcPts val="345"/>
              </a:spcBef>
              <a:spcAft>
                <a:spcPts val="0"/>
              </a:spcAft>
              <a:buClrTx/>
              <a:buSzTx/>
              <a:buFontTx/>
              <a:buNone/>
              <a:tabLst/>
              <a:defRPr/>
            </a:pPr>
            <a:r>
              <a:rPr kumimoji="0" sz="700" b="0" i="0" u="none" strike="noStrike" kern="1200" cap="none" spc="-100" normalizeH="0" baseline="0" noProof="0" dirty="0">
                <a:ln>
                  <a:noFill/>
                </a:ln>
                <a:solidFill>
                  <a:srgbClr val="7E7E7E"/>
                </a:solidFill>
                <a:effectLst/>
                <a:uLnTx/>
                <a:uFillTx/>
                <a:latin typeface="Arial Black"/>
                <a:ea typeface="+mn-ea"/>
                <a:cs typeface="Arial Black"/>
              </a:rPr>
              <a:t>PowerApps</a:t>
            </a:r>
            <a:endParaRPr kumimoji="0" sz="700" b="0" i="0" u="none" strike="noStrike" kern="1200" cap="none" spc="0" normalizeH="0" baseline="0" noProof="0">
              <a:ln>
                <a:noFill/>
              </a:ln>
              <a:solidFill>
                <a:prstClr val="black"/>
              </a:solidFill>
              <a:effectLst/>
              <a:uLnTx/>
              <a:uFillTx/>
              <a:latin typeface="Arial Black"/>
              <a:ea typeface="+mn-ea"/>
              <a:cs typeface="Arial Black"/>
            </a:endParaRPr>
          </a:p>
        </p:txBody>
      </p:sp>
      <p:sp>
        <p:nvSpPr>
          <p:cNvPr id="25" name="object 25"/>
          <p:cNvSpPr/>
          <p:nvPr/>
        </p:nvSpPr>
        <p:spPr>
          <a:xfrm>
            <a:off x="5972428" y="2900933"/>
            <a:ext cx="76200" cy="254635"/>
          </a:xfrm>
          <a:custGeom>
            <a:avLst/>
            <a:gdLst/>
            <a:ahLst/>
            <a:cxnLst/>
            <a:rect l="l" t="t" r="r" b="b"/>
            <a:pathLst>
              <a:path w="76200" h="254635">
                <a:moveTo>
                  <a:pt x="28270" y="178213"/>
                </a:moveTo>
                <a:lnTo>
                  <a:pt x="0" y="178307"/>
                </a:lnTo>
                <a:lnTo>
                  <a:pt x="38481" y="254380"/>
                </a:lnTo>
                <a:lnTo>
                  <a:pt x="69861" y="190880"/>
                </a:lnTo>
                <a:lnTo>
                  <a:pt x="28321" y="190880"/>
                </a:lnTo>
                <a:lnTo>
                  <a:pt x="28270" y="178213"/>
                </a:lnTo>
                <a:close/>
              </a:path>
              <a:path w="76200" h="254635">
                <a:moveTo>
                  <a:pt x="48082" y="178147"/>
                </a:moveTo>
                <a:lnTo>
                  <a:pt x="28270" y="178213"/>
                </a:lnTo>
                <a:lnTo>
                  <a:pt x="28321" y="190880"/>
                </a:lnTo>
                <a:lnTo>
                  <a:pt x="48133" y="190753"/>
                </a:lnTo>
                <a:lnTo>
                  <a:pt x="48082" y="178147"/>
                </a:lnTo>
                <a:close/>
              </a:path>
              <a:path w="76200" h="254635">
                <a:moveTo>
                  <a:pt x="76200" y="178053"/>
                </a:moveTo>
                <a:lnTo>
                  <a:pt x="48082" y="178147"/>
                </a:lnTo>
                <a:lnTo>
                  <a:pt x="48133" y="190753"/>
                </a:lnTo>
                <a:lnTo>
                  <a:pt x="28321" y="190880"/>
                </a:lnTo>
                <a:lnTo>
                  <a:pt x="69861" y="190880"/>
                </a:lnTo>
                <a:lnTo>
                  <a:pt x="76200" y="178053"/>
                </a:lnTo>
                <a:close/>
              </a:path>
              <a:path w="76200" h="254635">
                <a:moveTo>
                  <a:pt x="47371" y="0"/>
                </a:moveTo>
                <a:lnTo>
                  <a:pt x="27559" y="0"/>
                </a:lnTo>
                <a:lnTo>
                  <a:pt x="28270" y="178213"/>
                </a:lnTo>
                <a:lnTo>
                  <a:pt x="48082" y="178147"/>
                </a:lnTo>
                <a:lnTo>
                  <a:pt x="47371" y="0"/>
                </a:lnTo>
                <a:close/>
              </a:path>
            </a:pathLst>
          </a:custGeom>
          <a:solidFill>
            <a:srgbClr val="5B9BD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6435852" y="6033515"/>
            <a:ext cx="644651" cy="1402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580881" y="5182361"/>
            <a:ext cx="2710180" cy="135128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Specify Send To email address  and additional properties  (optional): From, CC, BCC and  Importance</a:t>
            </a:r>
          </a:p>
          <a:p>
            <a:pPr marL="1417320" marR="0" lvl="0" indent="0" algn="l" defTabSz="914400" rtl="0" eaLnBrk="1" fontAlgn="auto" latinLnBrk="0" hangingPunct="1">
              <a:lnSpc>
                <a:spcPct val="100000"/>
              </a:lnSpc>
              <a:spcBef>
                <a:spcPts val="1080"/>
              </a:spcBef>
              <a:spcAft>
                <a:spcPts val="0"/>
              </a:spcAft>
              <a:buClrTx/>
              <a:buSzTx/>
              <a:buFontTx/>
              <a:buNone/>
              <a:tabLst/>
              <a:defRPr/>
            </a:pPr>
            <a:r>
              <a:rPr kumimoji="0" sz="1400" b="0" i="0" u="none" strike="noStrike" kern="1200" cap="none" spc="-85" normalizeH="0" baseline="0" noProof="0" dirty="0">
                <a:ln>
                  <a:noFill/>
                </a:ln>
                <a:solidFill>
                  <a:srgbClr val="D0CECE"/>
                </a:solidFill>
                <a:effectLst/>
                <a:uLnTx/>
                <a:uFillTx/>
                <a:latin typeface="Arial"/>
                <a:ea typeface="+mn-ea"/>
                <a:cs typeface="Arial"/>
              </a:rPr>
              <a:t>Source:</a:t>
            </a:r>
            <a:r>
              <a:rPr kumimoji="0" sz="1400" b="0" i="0" u="none" strike="noStrike" kern="1200" cap="none" spc="-150" normalizeH="0" baseline="0" noProof="0" dirty="0">
                <a:ln>
                  <a:noFill/>
                </a:ln>
                <a:solidFill>
                  <a:srgbClr val="D0CECE"/>
                </a:solidFill>
                <a:effectLst/>
                <a:uLnTx/>
                <a:uFillTx/>
                <a:latin typeface="Arial"/>
                <a:ea typeface="+mn-ea"/>
                <a:cs typeface="Arial"/>
              </a:rPr>
              <a:t> </a:t>
            </a:r>
            <a:r>
              <a:rPr kumimoji="0" sz="1400" b="0" i="0" u="none" strike="noStrike" kern="1200" cap="none" spc="-20" normalizeH="0" baseline="0" noProof="0" dirty="0">
                <a:ln>
                  <a:noFill/>
                </a:ln>
                <a:solidFill>
                  <a:srgbClr val="D0CECE"/>
                </a:solidFill>
                <a:effectLst/>
                <a:uLnTx/>
                <a:uFillTx/>
                <a:latin typeface="Arial"/>
                <a:ea typeface="+mn-ea"/>
                <a:cs typeface="Arial"/>
              </a:rPr>
              <a:t>Microsoft</a:t>
            </a:r>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1_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394</TotalTime>
  <Words>2497</Words>
  <Application>Microsoft Office PowerPoint</Application>
  <PresentationFormat>Widescreen</PresentationFormat>
  <Paragraphs>408</Paragraphs>
  <Slides>45</Slides>
  <Notes>17</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45</vt:i4>
      </vt:variant>
    </vt:vector>
  </HeadingPairs>
  <TitlesOfParts>
    <vt:vector size="65" baseType="lpstr">
      <vt:lpstr>Arial</vt:lpstr>
      <vt:lpstr>Arial Black</vt:lpstr>
      <vt:lpstr>Calibri</vt:lpstr>
      <vt:lpstr>Calibri Light</vt:lpstr>
      <vt:lpstr>Consolas</vt:lpstr>
      <vt:lpstr>Proxima Nova</vt:lpstr>
      <vt:lpstr>Proxima Nova Semibold</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1_Office Theme</vt:lpstr>
      <vt:lpstr>5-50203_Microsoft_Ignite_Template</vt:lpstr>
      <vt:lpstr>2_Office Theme</vt:lpstr>
      <vt:lpstr>PowerPoint Presentation</vt:lpstr>
      <vt:lpstr>Course Overview</vt:lpstr>
      <vt:lpstr>PowerPoint Presentation</vt:lpstr>
      <vt:lpstr>Agenda</vt:lpstr>
      <vt:lpstr>Where we come from </vt:lpstr>
      <vt:lpstr>Introduction</vt:lpstr>
      <vt:lpstr>What is Power Automate?</vt:lpstr>
      <vt:lpstr>PowerPoint Presentation</vt:lpstr>
      <vt:lpstr>Build your own flows in an easy to use visual designer</vt:lpstr>
      <vt:lpstr>Types of Flows</vt:lpstr>
      <vt:lpstr>Actions in flows</vt:lpstr>
      <vt:lpstr>Flowing data</vt:lpstr>
      <vt:lpstr>Data types and expressions</vt:lpstr>
      <vt:lpstr>Using expressions </vt:lpstr>
      <vt:lpstr>PowerPoint Presentation</vt:lpstr>
      <vt:lpstr>PowerPoint Presentation</vt:lpstr>
      <vt:lpstr>PowerPoint Presentation</vt:lpstr>
      <vt:lpstr>Data types and formats</vt:lpstr>
      <vt:lpstr>Handling content conversion</vt:lpstr>
      <vt:lpstr>The if() expression</vt:lpstr>
      <vt:lpstr>Handling optional values</vt:lpstr>
      <vt:lpstr>Working with Arrays</vt:lpstr>
      <vt:lpstr>What are Arrays?</vt:lpstr>
      <vt:lpstr>Apply to each</vt:lpstr>
      <vt:lpstr>Getting certain list items </vt:lpstr>
      <vt:lpstr>Convert the list to a string</vt:lpstr>
      <vt:lpstr>Filtering </vt:lpstr>
      <vt:lpstr>Transforming Arrays </vt:lpstr>
      <vt:lpstr>Passing data into arrays</vt:lpstr>
      <vt:lpstr>Checking list containment or duplicates</vt:lpstr>
      <vt:lpstr>Variables</vt:lpstr>
      <vt:lpstr>Escaping rules</vt:lpstr>
      <vt:lpstr>Control flow and action settings</vt:lpstr>
      <vt:lpstr>Normal action execution</vt:lpstr>
      <vt:lpstr>Action settings</vt:lpstr>
      <vt:lpstr>Error handling</vt:lpstr>
      <vt:lpstr>Parallel execution</vt:lpstr>
      <vt:lpstr>Looping</vt:lpstr>
      <vt:lpstr>Terminate flows</vt:lpstr>
      <vt:lpstr>Asynchronous Actions</vt:lpstr>
      <vt:lpstr>PowerPoint Presentation</vt:lpstr>
      <vt:lpstr>PowerPoint Presentation</vt:lpstr>
      <vt:lpstr>PowerPoint Presentation</vt:lpstr>
      <vt:lpstr>Day 3 - Power Automate Project Scenarios</vt:lpstr>
      <vt:lpstr>Jenkins 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56</cp:revision>
  <dcterms:created xsi:type="dcterms:W3CDTF">2020-02-12T12:44:10Z</dcterms:created>
  <dcterms:modified xsi:type="dcterms:W3CDTF">2020-05-10T07:32:29Z</dcterms:modified>
</cp:coreProperties>
</file>